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5" r:id="rId3"/>
    <p:sldId id="289" r:id="rId4"/>
    <p:sldId id="276" r:id="rId5"/>
    <p:sldId id="277" r:id="rId6"/>
    <p:sldId id="273" r:id="rId7"/>
    <p:sldId id="274" r:id="rId8"/>
    <p:sldId id="258" r:id="rId9"/>
    <p:sldId id="283" r:id="rId10"/>
    <p:sldId id="284" r:id="rId11"/>
    <p:sldId id="286" r:id="rId12"/>
    <p:sldId id="257" r:id="rId13"/>
    <p:sldId id="278" r:id="rId14"/>
    <p:sldId id="282" r:id="rId15"/>
    <p:sldId id="279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J:\Dropbox\Grants\London%20study%20II\100214_SE_OS2%20Output%20Tables%20_DiseaseGroup_J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'FEV1+FEV1_pred'!$H$13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'FEV1+FEV1_pred'!$I$60:$I$65</c:f>
                <c:numCache>
                  <c:formatCode>General</c:formatCode>
                  <c:ptCount val="6"/>
                  <c:pt idx="0">
                    <c:v>2.6107199999999997</c:v>
                  </c:pt>
                  <c:pt idx="1">
                    <c:v>2.6401200000000014</c:v>
                  </c:pt>
                  <c:pt idx="2">
                    <c:v>2.6107199999999997</c:v>
                  </c:pt>
                  <c:pt idx="3">
                    <c:v>2.6107199999999997</c:v>
                  </c:pt>
                  <c:pt idx="4">
                    <c:v>2.6107199999999997</c:v>
                  </c:pt>
                  <c:pt idx="5">
                    <c:v>2.6107199999999997</c:v>
                  </c:pt>
                </c:numCache>
              </c:numRef>
            </c:plus>
            <c:minus>
              <c:numRef>
                <c:f>'FEV1+FEV1_pred'!$H$60:$H$65</c:f>
                <c:numCache>
                  <c:formatCode>General</c:formatCode>
                  <c:ptCount val="6"/>
                  <c:pt idx="0">
                    <c:v>2.6107199999999997</c:v>
                  </c:pt>
                  <c:pt idx="1">
                    <c:v>2.6401200000000014</c:v>
                  </c:pt>
                  <c:pt idx="2">
                    <c:v>2.6107199999999997</c:v>
                  </c:pt>
                  <c:pt idx="3">
                    <c:v>2.6107199999999997</c:v>
                  </c:pt>
                  <c:pt idx="4">
                    <c:v>2.6107199999999997</c:v>
                  </c:pt>
                  <c:pt idx="5">
                    <c:v>2.6107199999999997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'FEV1+FEV1_pred'!$H$67:$H$72</c:f>
              <c:numCache>
                <c:formatCode>0.00</c:formatCode>
                <c:ptCount val="6"/>
                <c:pt idx="0">
                  <c:v>85.98</c:v>
                </c:pt>
                <c:pt idx="1">
                  <c:v>87.63</c:v>
                </c:pt>
                <c:pt idx="2">
                  <c:v>87.82</c:v>
                </c:pt>
                <c:pt idx="3">
                  <c:v>88.26</c:v>
                </c:pt>
                <c:pt idx="4">
                  <c:v>89.73</c:v>
                </c:pt>
                <c:pt idx="5">
                  <c:v>86.29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'FEV1+FEV1_pred'!$J$13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'FEV1+FEV1_pred'!$K$60:$K$65</c:f>
                <c:numCache>
                  <c:formatCode>General</c:formatCode>
                  <c:ptCount val="6"/>
                  <c:pt idx="0">
                    <c:v>2.6244400000000057</c:v>
                  </c:pt>
                  <c:pt idx="1">
                    <c:v>2.5930800000000032</c:v>
                  </c:pt>
                  <c:pt idx="2">
                    <c:v>2.5930800000000032</c:v>
                  </c:pt>
                  <c:pt idx="3">
                    <c:v>2.5930800000000032</c:v>
                  </c:pt>
                  <c:pt idx="4">
                    <c:v>2.5930800000000032</c:v>
                  </c:pt>
                  <c:pt idx="5">
                    <c:v>2.5930800000000032</c:v>
                  </c:pt>
                </c:numCache>
              </c:numRef>
            </c:plus>
            <c:minus>
              <c:numRef>
                <c:f>'FEV1+FEV1_pred'!$J$60:$J$65</c:f>
                <c:numCache>
                  <c:formatCode>General</c:formatCode>
                  <c:ptCount val="6"/>
                  <c:pt idx="0">
                    <c:v>2.6244400000000057</c:v>
                  </c:pt>
                  <c:pt idx="1">
                    <c:v>2.5930800000000032</c:v>
                  </c:pt>
                  <c:pt idx="2">
                    <c:v>2.5930800000000032</c:v>
                  </c:pt>
                  <c:pt idx="3">
                    <c:v>2.5930800000000032</c:v>
                  </c:pt>
                  <c:pt idx="4">
                    <c:v>2.5930800000000032</c:v>
                  </c:pt>
                  <c:pt idx="5">
                    <c:v>2.5930800000000032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'FEV1+FEV1_pred'!$J$67:$J$72</c:f>
              <c:numCache>
                <c:formatCode>0.00</c:formatCode>
                <c:ptCount val="6"/>
                <c:pt idx="0">
                  <c:v>85.36</c:v>
                </c:pt>
                <c:pt idx="1">
                  <c:v>84.28</c:v>
                </c:pt>
                <c:pt idx="2">
                  <c:v>88.12</c:v>
                </c:pt>
                <c:pt idx="3">
                  <c:v>87.56</c:v>
                </c:pt>
                <c:pt idx="4">
                  <c:v>88.34</c:v>
                </c:pt>
                <c:pt idx="5">
                  <c:v>86.87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99104"/>
        <c:axId val="43213568"/>
      </c:lineChart>
      <c:catAx>
        <c:axId val="4319910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213568"/>
        <c:crosses val="autoZero"/>
        <c:auto val="1"/>
        <c:lblAlgn val="ctr"/>
        <c:lblOffset val="100"/>
        <c:noMultiLvlLbl val="0"/>
      </c:catAx>
      <c:valAx>
        <c:axId val="432135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19910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'FEV1+FEV1_pred'!$M$13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'FEV1+FEV1_pred'!$N$60:$N$65</c:f>
                <c:numCache>
                  <c:formatCode>General</c:formatCode>
                  <c:ptCount val="6"/>
                  <c:pt idx="0">
                    <c:v>2.5068399999999991</c:v>
                  </c:pt>
                  <c:pt idx="1">
                    <c:v>2.5068399999999991</c:v>
                  </c:pt>
                  <c:pt idx="2">
                    <c:v>2.5068399999999991</c:v>
                  </c:pt>
                  <c:pt idx="3">
                    <c:v>2.5068399999999991</c:v>
                  </c:pt>
                  <c:pt idx="4">
                    <c:v>2.5068399999999991</c:v>
                  </c:pt>
                  <c:pt idx="5">
                    <c:v>2.5068399999999991</c:v>
                  </c:pt>
                </c:numCache>
              </c:numRef>
            </c:plus>
            <c:minus>
              <c:numRef>
                <c:f>'FEV1+FEV1_pred'!$M$60:$M$65</c:f>
                <c:numCache>
                  <c:formatCode>General</c:formatCode>
                  <c:ptCount val="6"/>
                  <c:pt idx="0">
                    <c:v>2.5068399999999991</c:v>
                  </c:pt>
                  <c:pt idx="1">
                    <c:v>2.5068399999999991</c:v>
                  </c:pt>
                  <c:pt idx="2">
                    <c:v>2.5068399999999991</c:v>
                  </c:pt>
                  <c:pt idx="3">
                    <c:v>2.5068399999999991</c:v>
                  </c:pt>
                  <c:pt idx="4">
                    <c:v>2.5068399999999991</c:v>
                  </c:pt>
                  <c:pt idx="5">
                    <c:v>2.5068399999999991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'FEV1+FEV1_pred'!$M$67:$M$72</c:f>
              <c:numCache>
                <c:formatCode>0.00</c:formatCode>
                <c:ptCount val="6"/>
                <c:pt idx="0">
                  <c:v>85.509999999999991</c:v>
                </c:pt>
                <c:pt idx="1">
                  <c:v>85.06</c:v>
                </c:pt>
                <c:pt idx="2">
                  <c:v>88.31</c:v>
                </c:pt>
                <c:pt idx="3">
                  <c:v>86.45</c:v>
                </c:pt>
                <c:pt idx="4">
                  <c:v>87.15</c:v>
                </c:pt>
                <c:pt idx="5">
                  <c:v>84.65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'FEV1+FEV1_pred'!$O$13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'FEV1+FEV1_pred'!$P$60:$P$65</c:f>
                <c:numCache>
                  <c:formatCode>General</c:formatCode>
                  <c:ptCount val="6"/>
                  <c:pt idx="0">
                    <c:v>2.4519599999999975</c:v>
                  </c:pt>
                  <c:pt idx="1">
                    <c:v>2.4519599999999975</c:v>
                  </c:pt>
                  <c:pt idx="2">
                    <c:v>2.4519599999999975</c:v>
                  </c:pt>
                  <c:pt idx="3">
                    <c:v>2.4519599999999975</c:v>
                  </c:pt>
                  <c:pt idx="4">
                    <c:v>2.4519599999999975</c:v>
                  </c:pt>
                  <c:pt idx="5">
                    <c:v>2.4519599999999975</c:v>
                  </c:pt>
                </c:numCache>
              </c:numRef>
            </c:plus>
            <c:minus>
              <c:numRef>
                <c:f>'FEV1+FEV1_pred'!$O$60:$O$65</c:f>
                <c:numCache>
                  <c:formatCode>General</c:formatCode>
                  <c:ptCount val="6"/>
                  <c:pt idx="0">
                    <c:v>2.4519599999999975</c:v>
                  </c:pt>
                  <c:pt idx="1">
                    <c:v>2.4519599999999975</c:v>
                  </c:pt>
                  <c:pt idx="2">
                    <c:v>2.4519599999999975</c:v>
                  </c:pt>
                  <c:pt idx="3">
                    <c:v>2.4519599999999975</c:v>
                  </c:pt>
                  <c:pt idx="4">
                    <c:v>2.4519599999999975</c:v>
                  </c:pt>
                  <c:pt idx="5">
                    <c:v>2.4519599999999975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'FEV1+FEV1_pred'!$O$67:$O$72</c:f>
              <c:numCache>
                <c:formatCode>0.00</c:formatCode>
                <c:ptCount val="6"/>
                <c:pt idx="0">
                  <c:v>87.68</c:v>
                </c:pt>
                <c:pt idx="1">
                  <c:v>86.49</c:v>
                </c:pt>
                <c:pt idx="2">
                  <c:v>89.87</c:v>
                </c:pt>
                <c:pt idx="3">
                  <c:v>91.92</c:v>
                </c:pt>
                <c:pt idx="4">
                  <c:v>91.57</c:v>
                </c:pt>
                <c:pt idx="5">
                  <c:v>88.3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37376"/>
        <c:axId val="78481280"/>
      </c:lineChart>
      <c:catAx>
        <c:axId val="7483737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481280"/>
        <c:crosses val="autoZero"/>
        <c:auto val="1"/>
        <c:lblAlgn val="ctr"/>
        <c:lblOffset val="100"/>
        <c:noMultiLvlLbl val="0"/>
      </c:catAx>
      <c:valAx>
        <c:axId val="784812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83737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'FEV1+FEV1_pred'!$C$13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'FEV1+FEV1_pred'!$D$60:$D$65</c:f>
                <c:numCache>
                  <c:formatCode>General</c:formatCode>
                  <c:ptCount val="6"/>
                  <c:pt idx="0">
                    <c:v>2.6538399999999962</c:v>
                  </c:pt>
                  <c:pt idx="1">
                    <c:v>2.6538399999999962</c:v>
                  </c:pt>
                  <c:pt idx="2">
                    <c:v>2.6538399999999962</c:v>
                  </c:pt>
                  <c:pt idx="3">
                    <c:v>2.6538399999999962</c:v>
                  </c:pt>
                  <c:pt idx="4">
                    <c:v>2.6538399999999962</c:v>
                  </c:pt>
                  <c:pt idx="5">
                    <c:v>2.6538399999999962</c:v>
                  </c:pt>
                </c:numCache>
              </c:numRef>
            </c:plus>
            <c:minus>
              <c:numRef>
                <c:f>'FEV1+FEV1_pred'!$C$60:$C$65</c:f>
                <c:numCache>
                  <c:formatCode>General</c:formatCode>
                  <c:ptCount val="6"/>
                  <c:pt idx="0">
                    <c:v>2.6538399999999962</c:v>
                  </c:pt>
                  <c:pt idx="1">
                    <c:v>2.6538399999999962</c:v>
                  </c:pt>
                  <c:pt idx="2">
                    <c:v>2.6538399999999962</c:v>
                  </c:pt>
                  <c:pt idx="3">
                    <c:v>2.6538399999999962</c:v>
                  </c:pt>
                  <c:pt idx="4">
                    <c:v>2.6538399999999962</c:v>
                  </c:pt>
                  <c:pt idx="5">
                    <c:v>2.6538399999999962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'FEV1+FEV1_pred'!$C$67:$C$72</c:f>
              <c:numCache>
                <c:formatCode>0.00</c:formatCode>
                <c:ptCount val="6"/>
                <c:pt idx="0">
                  <c:v>74.339999999999989</c:v>
                </c:pt>
                <c:pt idx="1">
                  <c:v>75.03</c:v>
                </c:pt>
                <c:pt idx="2">
                  <c:v>79.06</c:v>
                </c:pt>
                <c:pt idx="3">
                  <c:v>78.06</c:v>
                </c:pt>
                <c:pt idx="4">
                  <c:v>78.010000000000005</c:v>
                </c:pt>
                <c:pt idx="5">
                  <c:v>78.569999999999993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'FEV1+FEV1_pred'!$E$13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'FEV1+FEV1_pred'!$F$60:$F$65</c:f>
                <c:numCache>
                  <c:formatCode>General</c:formatCode>
                  <c:ptCount val="6"/>
                  <c:pt idx="0">
                    <c:v>2.7479200000000037</c:v>
                  </c:pt>
                  <c:pt idx="1">
                    <c:v>2.7479200000000037</c:v>
                  </c:pt>
                  <c:pt idx="2">
                    <c:v>2.7479200000000037</c:v>
                  </c:pt>
                  <c:pt idx="3">
                    <c:v>2.7479200000000037</c:v>
                  </c:pt>
                  <c:pt idx="4">
                    <c:v>2.7479200000000037</c:v>
                  </c:pt>
                  <c:pt idx="5">
                    <c:v>2.7479200000000037</c:v>
                  </c:pt>
                </c:numCache>
              </c:numRef>
            </c:plus>
            <c:minus>
              <c:numRef>
                <c:f>'FEV1+FEV1_pred'!$E$60:$E$65</c:f>
                <c:numCache>
                  <c:formatCode>General</c:formatCode>
                  <c:ptCount val="6"/>
                  <c:pt idx="0">
                    <c:v>2.7479200000000037</c:v>
                  </c:pt>
                  <c:pt idx="1">
                    <c:v>2.7479200000000037</c:v>
                  </c:pt>
                  <c:pt idx="2">
                    <c:v>2.7479200000000037</c:v>
                  </c:pt>
                  <c:pt idx="3">
                    <c:v>2.7479200000000037</c:v>
                  </c:pt>
                  <c:pt idx="4">
                    <c:v>2.7479200000000037</c:v>
                  </c:pt>
                  <c:pt idx="5">
                    <c:v>2.7479200000000037</c:v>
                  </c:pt>
                </c:numCache>
              </c:numRef>
            </c:minus>
          </c:errBars>
          <c:cat>
            <c:numRef>
              <c:f>'FEV1+FEV1_pred'!$B$4:$B$9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24</c:v>
                </c:pt>
              </c:numCache>
            </c:numRef>
          </c:cat>
          <c:val>
            <c:numRef>
              <c:f>'FEV1+FEV1_pred'!$E$67:$E$72</c:f>
              <c:numCache>
                <c:formatCode>0.00</c:formatCode>
                <c:ptCount val="6"/>
                <c:pt idx="0">
                  <c:v>79.05</c:v>
                </c:pt>
                <c:pt idx="1">
                  <c:v>76.64</c:v>
                </c:pt>
                <c:pt idx="2">
                  <c:v>81.67</c:v>
                </c:pt>
                <c:pt idx="3">
                  <c:v>78.900000000000006</c:v>
                </c:pt>
                <c:pt idx="4">
                  <c:v>78.84</c:v>
                </c:pt>
                <c:pt idx="5">
                  <c:v>79.459999999999994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30912"/>
        <c:axId val="78632448"/>
      </c:lineChart>
      <c:catAx>
        <c:axId val="786309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632448"/>
        <c:crosses val="autoZero"/>
        <c:auto val="1"/>
        <c:lblAlgn val="ctr"/>
        <c:lblOffset val="100"/>
        <c:noMultiLvlLbl val="0"/>
      </c:catAx>
      <c:valAx>
        <c:axId val="786324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63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OS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5'!$W$32:$W$33</c:f>
                <c:numCache>
                  <c:formatCode>General</c:formatCode>
                  <c:ptCount val="2"/>
                  <c:pt idx="0">
                    <c:v>1.9157753730594695E-2</c:v>
                  </c:pt>
                  <c:pt idx="1">
                    <c:v>1.9027922930228869E-2</c:v>
                  </c:pt>
                </c:numCache>
              </c:numRef>
            </c:plus>
            <c:minus>
              <c:numRef>
                <c:f>'IOS 5'!$V$32:$V$33</c:f>
                <c:numCache>
                  <c:formatCode>General</c:formatCode>
                  <c:ptCount val="2"/>
                  <c:pt idx="0">
                    <c:v>1.8363979833401378E-2</c:v>
                  </c:pt>
                  <c:pt idx="1">
                    <c:v>1.8239528385011305E-2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5'!$M$5:$M$6</c:f>
              <c:numCache>
                <c:formatCode>0.00</c:formatCode>
                <c:ptCount val="2"/>
                <c:pt idx="0">
                  <c:v>0.44321513267928497</c:v>
                </c:pt>
                <c:pt idx="1">
                  <c:v>0.44021149372352858</c:v>
                </c:pt>
              </c:numCache>
            </c:numRef>
          </c:val>
          <c:smooth val="0"/>
        </c:ser>
        <c:ser>
          <c:idx val="1"/>
          <c:order val="1"/>
          <c:tx>
            <c:v>HP</c:v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5'!$AA$32:$AA$33</c:f>
                <c:numCache>
                  <c:formatCode>General</c:formatCode>
                  <c:ptCount val="2"/>
                  <c:pt idx="0">
                    <c:v>1.8894396204106378E-2</c:v>
                  </c:pt>
                  <c:pt idx="1">
                    <c:v>1.901901142020529E-2</c:v>
                  </c:pt>
                </c:numCache>
              </c:numRef>
            </c:plus>
            <c:minus>
              <c:numRef>
                <c:f>'IOS 5'!$Z$32:$Z$33</c:f>
                <c:numCache>
                  <c:formatCode>General</c:formatCode>
                  <c:ptCount val="2"/>
                  <c:pt idx="0">
                    <c:v>1.8113664187877798E-2</c:v>
                  </c:pt>
                  <c:pt idx="1">
                    <c:v>1.8226341447047989E-2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5'!$O$5:$O$6</c:f>
              <c:numCache>
                <c:formatCode>0.00</c:formatCode>
                <c:ptCount val="2"/>
                <c:pt idx="0">
                  <c:v>0.43836648268523559</c:v>
                </c:pt>
                <c:pt idx="1">
                  <c:v>0.43731566461287052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3200"/>
        <c:axId val="79295616"/>
      </c:lineChart>
      <c:catAx>
        <c:axId val="735232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79295616"/>
        <c:crosses val="autoZero"/>
        <c:auto val="1"/>
        <c:lblAlgn val="ctr"/>
        <c:lblOffset val="100"/>
        <c:noMultiLvlLbl val="0"/>
      </c:catAx>
      <c:valAx>
        <c:axId val="79295616"/>
        <c:scaling>
          <c:orientation val="minMax"/>
          <c:max val="0.55000000000000004"/>
          <c:min val="0.4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52320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5906104184895"/>
          <c:y val="6.2708151064450282E-2"/>
          <c:w val="0.7999550593285214"/>
          <c:h val="0.7869371536891222"/>
        </c:manualLayout>
      </c:layout>
      <c:lineChart>
        <c:grouping val="standard"/>
        <c:varyColors val="0"/>
        <c:ser>
          <c:idx val="0"/>
          <c:order val="0"/>
          <c:tx>
            <c:v>OS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5'!$E$32:$E$33</c:f>
                <c:numCache>
                  <c:formatCode>General</c:formatCode>
                  <c:ptCount val="2"/>
                  <c:pt idx="0">
                    <c:v>2.0812328968062732E-2</c:v>
                  </c:pt>
                  <c:pt idx="1">
                    <c:v>1.9659202512937179E-2</c:v>
                  </c:pt>
                </c:numCache>
              </c:numRef>
            </c:plus>
            <c:minus>
              <c:numRef>
                <c:f>'IOS 5'!$D$32:$D$33</c:f>
                <c:numCache>
                  <c:formatCode>General</c:formatCode>
                  <c:ptCount val="2"/>
                  <c:pt idx="0">
                    <c:v>1.9976998764613618E-2</c:v>
                  </c:pt>
                  <c:pt idx="1">
                    <c:v>1.8870154556796415E-2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5'!$C$5:$C$6</c:f>
              <c:numCache>
                <c:formatCode>0.00</c:formatCode>
                <c:ptCount val="2"/>
                <c:pt idx="0">
                  <c:v>0.49772876446582981</c:v>
                </c:pt>
                <c:pt idx="1">
                  <c:v>0.47015163906754998</c:v>
                </c:pt>
              </c:numCache>
            </c:numRef>
          </c:val>
          <c:smooth val="0"/>
        </c:ser>
        <c:ser>
          <c:idx val="1"/>
          <c:order val="1"/>
          <c:tx>
            <c:v>HP</c:v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5'!$I$32:$I$33</c:f>
                <c:numCache>
                  <c:formatCode>General</c:formatCode>
                  <c:ptCount val="2"/>
                  <c:pt idx="0">
                    <c:v>2.0277753484623739E-2</c:v>
                  </c:pt>
                  <c:pt idx="1">
                    <c:v>1.9910045386707542E-2</c:v>
                  </c:pt>
                </c:numCache>
              </c:numRef>
            </c:plus>
            <c:minus>
              <c:numRef>
                <c:f>'IOS 5'!$H$32:$H$33</c:f>
                <c:numCache>
                  <c:formatCode>General</c:formatCode>
                  <c:ptCount val="2"/>
                  <c:pt idx="0">
                    <c:v>1.9421960252818449E-2</c:v>
                  </c:pt>
                  <c:pt idx="1">
                    <c:v>1.9069770742881686E-2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5'!$E$5:$E$6</c:f>
              <c:numCache>
                <c:formatCode>0.00</c:formatCode>
                <c:ptCount val="2"/>
                <c:pt idx="0">
                  <c:v>0.4601972854634831</c:v>
                </c:pt>
                <c:pt idx="1">
                  <c:v>0.45185226496442743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1504"/>
        <c:axId val="81303424"/>
      </c:lineChart>
      <c:catAx>
        <c:axId val="8130150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81303424"/>
        <c:crosses val="autoZero"/>
        <c:auto val="1"/>
        <c:lblAlgn val="ctr"/>
        <c:lblOffset val="100"/>
        <c:noMultiLvlLbl val="0"/>
      </c:catAx>
      <c:valAx>
        <c:axId val="81303424"/>
        <c:scaling>
          <c:orientation val="minMax"/>
          <c:min val="0.4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30150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OS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5'!$N$32:$N$33</c:f>
                <c:numCache>
                  <c:formatCode>General</c:formatCode>
                  <c:ptCount val="2"/>
                  <c:pt idx="0">
                    <c:v>2.1073670078358864E-2</c:v>
                  </c:pt>
                  <c:pt idx="1">
                    <c:v>2.0602746613641032E-2</c:v>
                  </c:pt>
                </c:numCache>
              </c:numRef>
            </c:plus>
            <c:minus>
              <c:numRef>
                <c:f>'IOS 5'!$M$32:$M$33</c:f>
                <c:numCache>
                  <c:formatCode>General</c:formatCode>
                  <c:ptCount val="2"/>
                  <c:pt idx="0">
                    <c:v>2.0184286338881419E-2</c:v>
                  </c:pt>
                  <c:pt idx="1">
                    <c:v>1.9733237517284674E-2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5'!$H$5:$H$6</c:f>
              <c:numCache>
                <c:formatCode>0.00</c:formatCode>
                <c:ptCount val="2"/>
                <c:pt idx="0">
                  <c:v>0.47826036410629191</c:v>
                </c:pt>
                <c:pt idx="1">
                  <c:v>0.46757290307721228</c:v>
                </c:pt>
              </c:numCache>
            </c:numRef>
          </c:val>
          <c:smooth val="0"/>
        </c:ser>
        <c:ser>
          <c:idx val="1"/>
          <c:order val="1"/>
          <c:tx>
            <c:v>HP</c:v>
          </c:tx>
          <c:spPr>
            <a:ln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'IOS 5'!$R$32:$R$33</c:f>
                <c:numCache>
                  <c:formatCode>General</c:formatCode>
                  <c:ptCount val="2"/>
                  <c:pt idx="0">
                    <c:v>2.011617861794518E-2</c:v>
                  </c:pt>
                  <c:pt idx="1">
                    <c:v>1.9597938804427784E-2</c:v>
                  </c:pt>
                </c:numCache>
              </c:numRef>
            </c:plus>
            <c:minus>
              <c:numRef>
                <c:f>'IOS 5'!$Q$32:$Q$33</c:f>
                <c:numCache>
                  <c:formatCode>General</c:formatCode>
                  <c:ptCount val="2"/>
                  <c:pt idx="0">
                    <c:v>1.9267204419492812E-2</c:v>
                  </c:pt>
                  <c:pt idx="1">
                    <c:v>1.8770836167102567E-2</c:v>
                  </c:pt>
                </c:numCache>
              </c:numRef>
            </c:minus>
          </c:errBars>
          <c:cat>
            <c:strRef>
              <c:f>'IOS 5'!$B$5:$B$6</c:f>
              <c:strCache>
                <c:ptCount val="2"/>
                <c:pt idx="0">
                  <c:v>4h</c:v>
                </c:pt>
                <c:pt idx="1">
                  <c:v>24h</c:v>
                </c:pt>
              </c:strCache>
            </c:strRef>
          </c:cat>
          <c:val>
            <c:numRef>
              <c:f>'IOS 5'!$J$5:$J$6</c:f>
              <c:numCache>
                <c:formatCode>0.00</c:formatCode>
                <c:ptCount val="2"/>
                <c:pt idx="0">
                  <c:v>0.45653039430115655</c:v>
                </c:pt>
                <c:pt idx="1">
                  <c:v>0.44476910350626475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41632"/>
        <c:axId val="167959936"/>
      </c:lineChart>
      <c:catAx>
        <c:axId val="16634163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67959936"/>
        <c:crosses val="autoZero"/>
        <c:auto val="1"/>
        <c:lblAlgn val="ctr"/>
        <c:lblOffset val="100"/>
        <c:noMultiLvlLbl val="0"/>
      </c:catAx>
      <c:valAx>
        <c:axId val="167959936"/>
        <c:scaling>
          <c:orientation val="minMax"/>
          <c:min val="0.4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6341632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AI!$M$3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AI!$N$34:$N$37</c:f>
                <c:numCache>
                  <c:formatCode>General</c:formatCode>
                  <c:ptCount val="4"/>
                  <c:pt idx="0">
                    <c:v>1.7653719999999984E-2</c:v>
                  </c:pt>
                  <c:pt idx="1">
                    <c:v>1.7653719999999984E-2</c:v>
                  </c:pt>
                  <c:pt idx="2">
                    <c:v>1.7653719999999984E-2</c:v>
                  </c:pt>
                  <c:pt idx="3">
                    <c:v>1.7653719999999984E-2</c:v>
                  </c:pt>
                </c:numCache>
              </c:numRef>
            </c:plus>
            <c:minus>
              <c:numRef>
                <c:f>AI!$M$34:$M$37</c:f>
                <c:numCache>
                  <c:formatCode>General</c:formatCode>
                  <c:ptCount val="4"/>
                  <c:pt idx="0">
                    <c:v>1.7653719999999984E-2</c:v>
                  </c:pt>
                  <c:pt idx="1">
                    <c:v>1.7653719999999984E-2</c:v>
                  </c:pt>
                  <c:pt idx="2">
                    <c:v>1.7653719999999984E-2</c:v>
                  </c:pt>
                  <c:pt idx="3">
                    <c:v>1.7653719999999984E-2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AI!$M$4:$M$7</c:f>
              <c:numCache>
                <c:formatCode>0.00</c:formatCode>
                <c:ptCount val="4"/>
                <c:pt idx="0">
                  <c:v>0.25490000000000002</c:v>
                </c:pt>
                <c:pt idx="1">
                  <c:v>0.2596</c:v>
                </c:pt>
                <c:pt idx="2">
                  <c:v>0.26019999999999999</c:v>
                </c:pt>
                <c:pt idx="3">
                  <c:v>0.27679999999999999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AI!$O$3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AI!$P$34:$P$37</c:f>
                <c:numCache>
                  <c:formatCode>General</c:formatCode>
                  <c:ptCount val="4"/>
                  <c:pt idx="0">
                    <c:v>1.7592959999999991E-2</c:v>
                  </c:pt>
                  <c:pt idx="1">
                    <c:v>1.7592959999999991E-2</c:v>
                  </c:pt>
                  <c:pt idx="2">
                    <c:v>1.7757600000000012E-2</c:v>
                  </c:pt>
                  <c:pt idx="3">
                    <c:v>1.7757599999999985E-2</c:v>
                  </c:pt>
                </c:numCache>
              </c:numRef>
            </c:plus>
            <c:minus>
              <c:numRef>
                <c:f>AI!$O$34:$O$37</c:f>
                <c:numCache>
                  <c:formatCode>General</c:formatCode>
                  <c:ptCount val="4"/>
                  <c:pt idx="0">
                    <c:v>1.7592959999999991E-2</c:v>
                  </c:pt>
                  <c:pt idx="1">
                    <c:v>1.7592959999999991E-2</c:v>
                  </c:pt>
                  <c:pt idx="2">
                    <c:v>1.7757600000000012E-2</c:v>
                  </c:pt>
                  <c:pt idx="3">
                    <c:v>1.7757600000000012E-2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AI!$O$4:$O$7</c:f>
              <c:numCache>
                <c:formatCode>0.00</c:formatCode>
                <c:ptCount val="4"/>
                <c:pt idx="0">
                  <c:v>0.20979999999999999</c:v>
                </c:pt>
                <c:pt idx="1">
                  <c:v>0.23139999999999999</c:v>
                </c:pt>
                <c:pt idx="2">
                  <c:v>0.24010000000000001</c:v>
                </c:pt>
                <c:pt idx="3">
                  <c:v>0.25259999999999999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87072"/>
        <c:axId val="41588224"/>
      </c:lineChart>
      <c:catAx>
        <c:axId val="415870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588224"/>
        <c:crosses val="autoZero"/>
        <c:auto val="1"/>
        <c:lblAlgn val="ctr"/>
        <c:lblOffset val="100"/>
        <c:noMultiLvlLbl val="0"/>
      </c:catAx>
      <c:valAx>
        <c:axId val="41588224"/>
        <c:scaling>
          <c:orientation val="minMax"/>
          <c:max val="0.35000000000000003"/>
          <c:min val="0.15000000000000002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587072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AI!$C$3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AI!$D$34:$D$37</c:f>
                <c:numCache>
                  <c:formatCode>General</c:formatCode>
                  <c:ptCount val="4"/>
                  <c:pt idx="0">
                    <c:v>1.7396959999999989E-2</c:v>
                  </c:pt>
                  <c:pt idx="1">
                    <c:v>1.7555719999999997E-2</c:v>
                  </c:pt>
                  <c:pt idx="2">
                    <c:v>1.7396960000000017E-2</c:v>
                  </c:pt>
                  <c:pt idx="3">
                    <c:v>1.7396960000000017E-2</c:v>
                  </c:pt>
                </c:numCache>
              </c:numRef>
            </c:plus>
            <c:minus>
              <c:numRef>
                <c:f>AI!$C$34:$C$37</c:f>
                <c:numCache>
                  <c:formatCode>General</c:formatCode>
                  <c:ptCount val="4"/>
                  <c:pt idx="0">
                    <c:v>1.7396959999999989E-2</c:v>
                  </c:pt>
                  <c:pt idx="1">
                    <c:v>1.7555719999999997E-2</c:v>
                  </c:pt>
                  <c:pt idx="2">
                    <c:v>1.7396960000000017E-2</c:v>
                  </c:pt>
                  <c:pt idx="3">
                    <c:v>1.7396960000000017E-2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AI!$C$4:$C$7</c:f>
              <c:numCache>
                <c:formatCode>0.00</c:formatCode>
                <c:ptCount val="4"/>
                <c:pt idx="0">
                  <c:v>0.2351</c:v>
                </c:pt>
                <c:pt idx="1">
                  <c:v>0.26629999999999998</c:v>
                </c:pt>
                <c:pt idx="2">
                  <c:v>0.28320000000000001</c:v>
                </c:pt>
                <c:pt idx="3">
                  <c:v>0.28860000000000002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AI!$E$3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AI!$F$34:$F$37</c:f>
                <c:numCache>
                  <c:formatCode>General</c:formatCode>
                  <c:ptCount val="4"/>
                  <c:pt idx="0">
                    <c:v>1.795948E-2</c:v>
                  </c:pt>
                  <c:pt idx="1">
                    <c:v>1.795948E-2</c:v>
                  </c:pt>
                  <c:pt idx="2">
                    <c:v>1.795948E-2</c:v>
                  </c:pt>
                  <c:pt idx="3">
                    <c:v>1.795948E-2</c:v>
                  </c:pt>
                </c:numCache>
              </c:numRef>
            </c:plus>
            <c:minus>
              <c:numRef>
                <c:f>AI!$E$34:$E$37</c:f>
                <c:numCache>
                  <c:formatCode>General</c:formatCode>
                  <c:ptCount val="4"/>
                  <c:pt idx="0">
                    <c:v>1.795948E-2</c:v>
                  </c:pt>
                  <c:pt idx="1">
                    <c:v>1.795948E-2</c:v>
                  </c:pt>
                  <c:pt idx="2">
                    <c:v>1.795948E-2</c:v>
                  </c:pt>
                  <c:pt idx="3">
                    <c:v>1.795948E-2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AI!$E$4:$E$7</c:f>
              <c:numCache>
                <c:formatCode>0.00</c:formatCode>
                <c:ptCount val="4"/>
                <c:pt idx="0">
                  <c:v>0.2132</c:v>
                </c:pt>
                <c:pt idx="1">
                  <c:v>0.2387</c:v>
                </c:pt>
                <c:pt idx="2">
                  <c:v>0.2387</c:v>
                </c:pt>
                <c:pt idx="3">
                  <c:v>0.23760000000000001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93120"/>
        <c:axId val="78702848"/>
      </c:lineChart>
      <c:catAx>
        <c:axId val="7869312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702848"/>
        <c:crosses val="autoZero"/>
        <c:auto val="1"/>
        <c:lblAlgn val="ctr"/>
        <c:lblOffset val="100"/>
        <c:noMultiLvlLbl val="0"/>
      </c:catAx>
      <c:valAx>
        <c:axId val="78702848"/>
        <c:scaling>
          <c:orientation val="minMax"/>
          <c:min val="0.15000000000000002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69312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AI!$H$3</c:f>
              <c:strCache>
                <c:ptCount val="1"/>
                <c:pt idx="0">
                  <c:v>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AI!$I$34:$I$37</c:f>
                <c:numCache>
                  <c:formatCode>General</c:formatCode>
                  <c:ptCount val="4"/>
                  <c:pt idx="0">
                    <c:v>1.8400479999999997E-2</c:v>
                  </c:pt>
                  <c:pt idx="1">
                    <c:v>1.8400479999999997E-2</c:v>
                  </c:pt>
                  <c:pt idx="2">
                    <c:v>1.8400479999999997E-2</c:v>
                  </c:pt>
                  <c:pt idx="3">
                    <c:v>1.8400479999999997E-2</c:v>
                  </c:pt>
                </c:numCache>
              </c:numRef>
            </c:plus>
            <c:minus>
              <c:numRef>
                <c:f>AI!$H$34:$H$37</c:f>
                <c:numCache>
                  <c:formatCode>General</c:formatCode>
                  <c:ptCount val="4"/>
                  <c:pt idx="0">
                    <c:v>1.8400479999999997E-2</c:v>
                  </c:pt>
                  <c:pt idx="1">
                    <c:v>1.8400479999999997E-2</c:v>
                  </c:pt>
                  <c:pt idx="2">
                    <c:v>1.8400479999999997E-2</c:v>
                  </c:pt>
                  <c:pt idx="3">
                    <c:v>1.8400479999999997E-2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AI!$H$4:$H$7</c:f>
              <c:numCache>
                <c:formatCode>0.00</c:formatCode>
                <c:ptCount val="4"/>
                <c:pt idx="0">
                  <c:v>0.2525</c:v>
                </c:pt>
                <c:pt idx="1">
                  <c:v>0.25690000000000002</c:v>
                </c:pt>
                <c:pt idx="2">
                  <c:v>0.26529999999999998</c:v>
                </c:pt>
                <c:pt idx="3">
                  <c:v>0.2787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AI!$J$3</c:f>
              <c:strCache>
                <c:ptCount val="1"/>
                <c:pt idx="0">
                  <c:v>HP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AI!$K$34:$K$37</c:f>
                <c:numCache>
                  <c:formatCode>General</c:formatCode>
                  <c:ptCount val="4"/>
                  <c:pt idx="0">
                    <c:v>1.8425959999999991E-2</c:v>
                  </c:pt>
                  <c:pt idx="1">
                    <c:v>1.8425959999999991E-2</c:v>
                  </c:pt>
                  <c:pt idx="2">
                    <c:v>1.8425959999999991E-2</c:v>
                  </c:pt>
                  <c:pt idx="3">
                    <c:v>1.8425959999999991E-2</c:v>
                  </c:pt>
                </c:numCache>
              </c:numRef>
            </c:plus>
            <c:minus>
              <c:numRef>
                <c:f>AI!$J$34:$J$37</c:f>
                <c:numCache>
                  <c:formatCode>General</c:formatCode>
                  <c:ptCount val="4"/>
                  <c:pt idx="0">
                    <c:v>1.8425959999999991E-2</c:v>
                  </c:pt>
                  <c:pt idx="1">
                    <c:v>1.8425959999999991E-2</c:v>
                  </c:pt>
                  <c:pt idx="2">
                    <c:v>1.8425959999999991E-2</c:v>
                  </c:pt>
                  <c:pt idx="3">
                    <c:v>1.8425959999999991E-2</c:v>
                  </c:pt>
                </c:numCache>
              </c:numRef>
            </c:minus>
          </c:errBars>
          <c:cat>
            <c:strRef>
              <c:f>AI!$B$4:$B$7</c:f>
              <c:strCache>
                <c:ptCount val="4"/>
                <c:pt idx="0">
                  <c:v>3h</c:v>
                </c:pt>
                <c:pt idx="1">
                  <c:v>5h</c:v>
                </c:pt>
                <c:pt idx="2">
                  <c:v>6h</c:v>
                </c:pt>
                <c:pt idx="3">
                  <c:v>24h</c:v>
                </c:pt>
              </c:strCache>
            </c:strRef>
          </c:cat>
          <c:val>
            <c:numRef>
              <c:f>AI!$J$4:$J$7</c:f>
              <c:numCache>
                <c:formatCode>0.00</c:formatCode>
                <c:ptCount val="4"/>
                <c:pt idx="0">
                  <c:v>0.22309999999999999</c:v>
                </c:pt>
                <c:pt idx="1">
                  <c:v>0.24779999999999999</c:v>
                </c:pt>
                <c:pt idx="2">
                  <c:v>0.24929999999999999</c:v>
                </c:pt>
                <c:pt idx="3">
                  <c:v>0.24679999999999999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55648"/>
        <c:axId val="78957568"/>
      </c:lineChart>
      <c:catAx>
        <c:axId val="7895564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957568"/>
        <c:crosses val="autoZero"/>
        <c:auto val="1"/>
        <c:lblAlgn val="ctr"/>
        <c:lblOffset val="100"/>
        <c:noMultiLvlLbl val="0"/>
      </c:catAx>
      <c:valAx>
        <c:axId val="78957568"/>
        <c:scaling>
          <c:orientation val="minMax"/>
          <c:min val="0.15000000000000002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955648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0.29088</cdr:x>
      <cdr:y>0.06018</cdr:y>
    </cdr:from>
    <cdr:to>
      <cdr:x>0.34779</cdr:x>
      <cdr:y>0.17129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022363" y="165092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0.55646</cdr:x>
      <cdr:y>0.04282</cdr:y>
    </cdr:from>
    <cdr:to>
      <cdr:x>0.69648</cdr:x>
      <cdr:y>0.15393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955804" y="117464"/>
          <a:ext cx="492132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***</a:t>
          </a:r>
        </a:p>
      </cdr:txBody>
    </cdr:sp>
  </cdr:relSizeAnchor>
  <cdr:relSizeAnchor xmlns:cdr="http://schemas.openxmlformats.org/drawingml/2006/chartDrawing">
    <cdr:from>
      <cdr:x>0.70009</cdr:x>
      <cdr:y>0.0463</cdr:y>
    </cdr:from>
    <cdr:to>
      <cdr:x>0.8103</cdr:x>
      <cdr:y>0.15741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460624" y="127010"/>
          <a:ext cx="387358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0.14444</cdr:x>
      <cdr:y>0.0659</cdr:y>
    </cdr:from>
    <cdr:to>
      <cdr:x>0.27641</cdr:x>
      <cdr:y>0.17701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507678" y="180779"/>
          <a:ext cx="463814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 dirty="0" smtClean="0"/>
            <a:t>**</a:t>
          </a:r>
          <a:endParaRPr lang="en-US" sz="15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0.31541</cdr:x>
      <cdr:y>0.05324</cdr:y>
    </cdr:from>
    <cdr:to>
      <cdr:x>0.37232</cdr:x>
      <cdr:y>0.16435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107513" y="146036"/>
          <a:ext cx="199827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0.20958</cdr:x>
      <cdr:y>0.06712</cdr:y>
    </cdr:from>
    <cdr:to>
      <cdr:x>0.26649</cdr:x>
      <cdr:y>0.17823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736618" y="184133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0.81391</cdr:x>
      <cdr:y>0.06367</cdr:y>
    </cdr:from>
    <cdr:to>
      <cdr:x>0.87082</cdr:x>
      <cdr:y>0.17478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2860675" y="174647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0.41012</cdr:x>
      <cdr:y>0.0706</cdr:y>
    </cdr:from>
    <cdr:to>
      <cdr:x>0.46703</cdr:x>
      <cdr:y>0.18171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441462" y="193670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0.61066</cdr:x>
      <cdr:y>0.0706</cdr:y>
    </cdr:from>
    <cdr:to>
      <cdr:x>0.66757</cdr:x>
      <cdr:y>0.18171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2146306" y="193664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0.21229</cdr:x>
      <cdr:y>0.06018</cdr:y>
    </cdr:from>
    <cdr:to>
      <cdr:x>0.2692</cdr:x>
      <cdr:y>0.17129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746143" y="165092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0.42096</cdr:x>
      <cdr:y>0.06713</cdr:y>
    </cdr:from>
    <cdr:to>
      <cdr:x>0.47787</cdr:x>
      <cdr:y>0.17824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479562" y="184148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0.82204</cdr:x>
      <cdr:y>0.07061</cdr:y>
    </cdr:from>
    <cdr:to>
      <cdr:x>0.87895</cdr:x>
      <cdr:y>0.18172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2889250" y="193697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0.61879</cdr:x>
      <cdr:y>0.0706</cdr:y>
    </cdr:from>
    <cdr:to>
      <cdr:x>0.6757</cdr:x>
      <cdr:y>0.18171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2174881" y="193664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0.21771</cdr:x>
      <cdr:y>0.06365</cdr:y>
    </cdr:from>
    <cdr:to>
      <cdr:x>0.27462</cdr:x>
      <cdr:y>0.17476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765193" y="174605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  <cdr:relSizeAnchor xmlns:cdr="http://schemas.openxmlformats.org/drawingml/2006/chartDrawing">
    <cdr:from>
      <cdr:x>0.81662</cdr:x>
      <cdr:y>0.04977</cdr:y>
    </cdr:from>
    <cdr:to>
      <cdr:x>0.87353</cdr:x>
      <cdr:y>0.16088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2870202" y="136541"/>
          <a:ext cx="200023" cy="304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b="1"/>
            <a:t>*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7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7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3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3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39F-BA19-434C-BC0C-2E63F5E4848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7E85-B5E0-4127-A133-DE4B1CF87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0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environment/2014/nov/13/boris-johnson-admits-londons-oxford-street-is-one-of-worlds-most-polluted#comments" TargetMode="External"/><Relationship Id="rId2" Type="http://schemas.openxmlformats.org/officeDocument/2006/relationships/hyperlink" Target="http://www.theguardian.com/environment/2014/nov/13/boris-johnson-admits-londons-oxford-street-is-one-of-worlds-most-pollu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580357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Oxford Street 2</a:t>
            </a:r>
          </a:p>
          <a:p>
            <a:pPr algn="ctr"/>
            <a:r>
              <a:rPr lang="en-GB" sz="2800" b="1" dirty="0" smtClean="0"/>
              <a:t>progress update</a:t>
            </a:r>
          </a:p>
          <a:p>
            <a:pPr algn="ctr"/>
            <a:endParaRPr lang="en-GB" sz="2800" dirty="0"/>
          </a:p>
          <a:p>
            <a:pPr algn="ctr"/>
            <a:r>
              <a:rPr lang="en-GB" sz="2400" dirty="0" smtClean="0"/>
              <a:t>Paul Cullinan</a:t>
            </a:r>
          </a:p>
          <a:p>
            <a:pPr algn="ctr"/>
            <a:r>
              <a:rPr lang="en-GB" sz="2400" dirty="0" smtClean="0"/>
              <a:t>NHLI: Fan Chung/Rudy Sinharay/Peter Collins</a:t>
            </a:r>
          </a:p>
          <a:p>
            <a:pPr algn="ctr"/>
            <a:r>
              <a:rPr lang="en-GB" sz="2400" dirty="0" smtClean="0"/>
              <a:t>KCL: Ben Bradshaw et al.</a:t>
            </a:r>
          </a:p>
          <a:p>
            <a:pPr algn="ctr"/>
            <a:endParaRPr lang="en-GB" sz="2800" dirty="0"/>
          </a:p>
          <a:p>
            <a:pPr algn="ctr"/>
            <a:r>
              <a:rPr lang="en-GB" sz="2400" dirty="0" err="1" smtClean="0"/>
              <a:t>Exposomics</a:t>
            </a:r>
            <a:r>
              <a:rPr lang="en-GB" sz="2400" dirty="0" smtClean="0"/>
              <a:t> November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77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640"/>
            <a:ext cx="4795428" cy="31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28426"/>
            <a:ext cx="4908386" cy="311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17562"/>
              </p:ext>
            </p:extLst>
          </p:nvPr>
        </p:nvGraphicFramePr>
        <p:xfrm>
          <a:off x="1115616" y="2348880"/>
          <a:ext cx="6480720" cy="186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433"/>
                <a:gridCol w="530719"/>
                <a:gridCol w="741007"/>
                <a:gridCol w="596122"/>
                <a:gridCol w="675605"/>
                <a:gridCol w="715345"/>
                <a:gridCol w="755088"/>
                <a:gridCol w="794829"/>
                <a:gridCol w="834572"/>
              </a:tblGrid>
              <a:tr h="446927">
                <a:tc>
                  <a:txBody>
                    <a:bodyPr/>
                    <a:lstStyle/>
                    <a:p>
                      <a:pPr algn="ctr"/>
                      <a:endParaRPr lang="en-US" sz="1600" b="0" dirty="0" smtClean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male</a:t>
                      </a:r>
                    </a:p>
                    <a:p>
                      <a:pPr algn="ctr"/>
                      <a:r>
                        <a:rPr lang="en-US" sz="1600" b="0" dirty="0" smtClean="0"/>
                        <a:t>N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age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FEV</a:t>
                      </a:r>
                      <a:r>
                        <a:rPr lang="en-US" sz="1600" b="0" baseline="-25000" dirty="0" smtClean="0"/>
                        <a:t>1</a:t>
                      </a:r>
                    </a:p>
                    <a:p>
                      <a:pPr algn="ctr"/>
                      <a:r>
                        <a:rPr lang="en-US" sz="1600" b="0" dirty="0" smtClean="0"/>
                        <a:t>% </a:t>
                      </a:r>
                      <a:r>
                        <a:rPr lang="en-US" sz="1600" b="0" dirty="0" err="1" smtClean="0"/>
                        <a:t>pred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FVC</a:t>
                      </a:r>
                    </a:p>
                    <a:p>
                      <a:pPr algn="ctr"/>
                      <a:r>
                        <a:rPr lang="en-US" sz="1600" b="0" dirty="0" smtClean="0"/>
                        <a:t>%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pred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PWV</a:t>
                      </a:r>
                    </a:p>
                    <a:p>
                      <a:pPr algn="ctr"/>
                      <a:r>
                        <a:rPr lang="en-US" sz="1600" b="0" dirty="0" smtClean="0"/>
                        <a:t>m/s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AI</a:t>
                      </a:r>
                    </a:p>
                    <a:p>
                      <a:pPr algn="ctr"/>
                      <a:r>
                        <a:rPr lang="en-US" sz="1600" b="0" dirty="0" smtClean="0"/>
                        <a:t>%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IOS 5Hz</a:t>
                      </a:r>
                    </a:p>
                    <a:p>
                      <a:pPr algn="ctr"/>
                      <a:r>
                        <a:rPr lang="en-US" sz="1600" b="0" dirty="0" err="1" smtClean="0"/>
                        <a:t>kPa</a:t>
                      </a:r>
                      <a:r>
                        <a:rPr lang="en-US" sz="1600" b="0" dirty="0" smtClean="0"/>
                        <a:t>/L/s</a:t>
                      </a:r>
                      <a:endParaRPr lang="en-US" sz="1600" b="0" dirty="0"/>
                    </a:p>
                  </a:txBody>
                  <a:tcPr marL="40127" marR="40127" marT="20064" marB="20064"/>
                </a:tc>
              </a:tr>
              <a:tr h="446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COPD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9.3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0.57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</a:tr>
              <a:tr h="446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IHD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9.4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</a:tr>
              <a:tr h="446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healthy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106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8.3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 smtClean="0"/>
                    </a:p>
                  </a:txBody>
                  <a:tcPr marL="40127" marR="40127" marT="20064" marB="20064" anchor="ctr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participants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180444"/>
              </p:ext>
            </p:extLst>
          </p:nvPr>
        </p:nvGraphicFramePr>
        <p:xfrm>
          <a:off x="323528" y="1970927"/>
          <a:ext cx="26360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9506" y="1638534"/>
            <a:ext cx="8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healthy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359538"/>
              </p:ext>
            </p:extLst>
          </p:nvPr>
        </p:nvGraphicFramePr>
        <p:xfrm>
          <a:off x="3071186" y="1981944"/>
          <a:ext cx="26360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29398" y="1638534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COPD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237048"/>
              </p:ext>
            </p:extLst>
          </p:nvPr>
        </p:nvGraphicFramePr>
        <p:xfrm>
          <a:off x="5818843" y="1970927"/>
          <a:ext cx="25711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9782" y="163853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IHD</a:t>
            </a:r>
            <a:endParaRPr lang="en-GB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FEV</a:t>
            </a:r>
            <a:r>
              <a:rPr lang="en-GB" sz="2000" b="1" baseline="-25000" dirty="0" smtClean="0">
                <a:solidFill>
                  <a:srgbClr val="081348"/>
                </a:solidFill>
              </a:rPr>
              <a:t>1</a:t>
            </a:r>
            <a:endParaRPr lang="en-GB" sz="2000" b="1" baseline="-25000" dirty="0">
              <a:solidFill>
                <a:srgbClr val="081348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52119"/>
              </p:ext>
            </p:extLst>
          </p:nvPr>
        </p:nvGraphicFramePr>
        <p:xfrm>
          <a:off x="574034" y="1916832"/>
          <a:ext cx="2633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847182"/>
              </p:ext>
            </p:extLst>
          </p:nvPr>
        </p:nvGraphicFramePr>
        <p:xfrm>
          <a:off x="3352351" y="1916832"/>
          <a:ext cx="2633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87905"/>
              </p:ext>
            </p:extLst>
          </p:nvPr>
        </p:nvGraphicFramePr>
        <p:xfrm>
          <a:off x="6130667" y="1916832"/>
          <a:ext cx="2633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9506" y="1638534"/>
            <a:ext cx="8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29398" y="1638534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9782" y="163853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IHD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impulse </a:t>
            </a:r>
            <a:r>
              <a:rPr lang="en-GB" sz="2000" b="1" dirty="0" err="1" smtClean="0">
                <a:solidFill>
                  <a:srgbClr val="081348"/>
                </a:solidFill>
              </a:rPr>
              <a:t>oscillometry</a:t>
            </a:r>
            <a:r>
              <a:rPr lang="en-GB" sz="2000" b="1" dirty="0" smtClean="0">
                <a:solidFill>
                  <a:srgbClr val="081348"/>
                </a:solidFill>
              </a:rPr>
              <a:t> (5Hz)</a:t>
            </a:r>
            <a:endParaRPr lang="en-GB" sz="2000" b="1" baseline="-25000" dirty="0">
              <a:solidFill>
                <a:srgbClr val="081348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88917"/>
              </p:ext>
            </p:extLst>
          </p:nvPr>
        </p:nvGraphicFramePr>
        <p:xfrm>
          <a:off x="395536" y="1916832"/>
          <a:ext cx="26360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35721"/>
              </p:ext>
            </p:extLst>
          </p:nvPr>
        </p:nvGraphicFramePr>
        <p:xfrm>
          <a:off x="3155262" y="1916832"/>
          <a:ext cx="26360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67453"/>
              </p:ext>
            </p:extLst>
          </p:nvPr>
        </p:nvGraphicFramePr>
        <p:xfrm>
          <a:off x="5914988" y="1916832"/>
          <a:ext cx="26360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9506" y="1638534"/>
            <a:ext cx="8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29398" y="1638534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9782" y="163853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IHD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AI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Next steps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3802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samples to labs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exposomic</a:t>
            </a:r>
            <a:r>
              <a:rPr lang="en-GB" dirty="0" smtClean="0"/>
              <a:t>’ questionnaire information</a:t>
            </a:r>
          </a:p>
          <a:p>
            <a:endParaRPr lang="en-GB" dirty="0"/>
          </a:p>
          <a:p>
            <a:r>
              <a:rPr lang="en-GB" dirty="0" smtClean="0"/>
              <a:t>analysis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FFFF"/>
                </a:solidFill>
                <a:latin typeface="Guardian Egyptian Web"/>
                <a:cs typeface="Arial" pitchFamily="34" charset="0"/>
                <a:hlinkClick r:id="rId2"/>
              </a:rPr>
              <a:t>Boris Johnson admits London's Oxford Street is one of world's most polluted</a:t>
            </a:r>
            <a:endParaRPr lang="en-US" altLang="en-US" sz="1600" dirty="0">
              <a:latin typeface="Guardian Sans Web"/>
              <a:cs typeface="Arial" pitchFamily="34" charset="0"/>
            </a:endParaRPr>
          </a:p>
          <a:p>
            <a:r>
              <a:rPr lang="en-GB" sz="1600" dirty="0" smtClean="0"/>
              <a:t>London </a:t>
            </a:r>
            <a:r>
              <a:rPr lang="en-GB" sz="1600" dirty="0"/>
              <a:t>mayor makes </a:t>
            </a:r>
            <a:r>
              <a:rPr lang="en-GB" sz="1600" dirty="0" err="1"/>
              <a:t>u-turn</a:t>
            </a:r>
            <a:r>
              <a:rPr lang="en-GB" sz="1600" dirty="0"/>
              <a:t> over Oxford Street’s pollution levels in a letter to the EAC about research funding for King’s College, that made the original claim on air </a:t>
            </a:r>
            <a:r>
              <a:rPr lang="en-GB" sz="1600" dirty="0" smtClean="0"/>
              <a:t>quality.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13 Nov </a:t>
            </a:r>
            <a:r>
              <a:rPr lang="en-GB" sz="1600" dirty="0" smtClean="0"/>
              <a:t>2014</a:t>
            </a:r>
          </a:p>
          <a:p>
            <a:r>
              <a:rPr lang="en-GB" sz="1600" dirty="0" smtClean="0">
                <a:hlinkClick r:id="rId3"/>
              </a:rPr>
              <a:t>24 </a:t>
            </a:r>
            <a:r>
              <a:rPr lang="en-GB" sz="1600" dirty="0">
                <a:hlinkClick r:id="rId3"/>
              </a:rPr>
              <a:t>comments</a:t>
            </a:r>
            <a:endParaRPr lang="en-GB" sz="1600" dirty="0"/>
          </a:p>
        </p:txBody>
      </p:sp>
      <p:pic>
        <p:nvPicPr>
          <p:cNvPr id="1027" name="Picture 3" descr="http://i.guim.co.uk/static/w-700/h--/q-95/sys-images/Guardian/Pix/pictures/2014/11/13/1415884916881/3f646497-e9b6-44fa-901b-69eaaeb24d4e-620x37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87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.guim.co.uk/static/w-700/h--/q-95/sys-images/Guardian/Pix/pictures/2014/11/13/1415884916881/3f646497-e9b6-44fa-901b-69eaaeb24d4e-620x37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6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uhl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3356992"/>
            <a:ext cx="4464496" cy="26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77993" y="3443678"/>
            <a:ext cx="5370271" cy="855712"/>
            <a:chOff x="2067419" y="2211158"/>
            <a:chExt cx="5370271" cy="85571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67419" y="2219494"/>
              <a:ext cx="208823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349458" y="3059555"/>
              <a:ext cx="20882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148336" y="2211158"/>
              <a:ext cx="1215752" cy="855712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V="1">
            <a:off x="1577993" y="3509392"/>
            <a:ext cx="5370271" cy="855712"/>
            <a:chOff x="2067419" y="2211158"/>
            <a:chExt cx="5370271" cy="8557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67419" y="2219494"/>
              <a:ext cx="20882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49458" y="3059555"/>
              <a:ext cx="208823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48336" y="2211158"/>
              <a:ext cx="1215752" cy="855712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48842" y="799544"/>
            <a:ext cx="2990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ross-over design</a:t>
            </a:r>
          </a:p>
          <a:p>
            <a:r>
              <a:rPr lang="en-GB" b="1" dirty="0" smtClean="0"/>
              <a:t>40 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COPD (moderate)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IHD (stable, no COPD)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Healthy (neither of above)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83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ylebone Road, London - Google Maps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3169"/>
          <a:stretch/>
        </p:blipFill>
        <p:spPr>
          <a:xfrm>
            <a:off x="395536" y="548680"/>
            <a:ext cx="4765004" cy="2417847"/>
          </a:xfrm>
        </p:spPr>
      </p:pic>
      <p:pic>
        <p:nvPicPr>
          <p:cNvPr id="10" name="Content Placeholder 6" descr="Oxford_Street_December_2006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-3942" r="25527" b="-1833"/>
          <a:stretch/>
        </p:blipFill>
        <p:spPr>
          <a:xfrm>
            <a:off x="5796136" y="719006"/>
            <a:ext cx="2592288" cy="2027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076931">
            <a:off x="1170265" y="1767303"/>
            <a:ext cx="2791661" cy="14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Hyde_Park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93" y="4077072"/>
            <a:ext cx="2616531" cy="19484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1520" y="3749725"/>
            <a:ext cx="5112568" cy="2603149"/>
            <a:chOff x="107504" y="937727"/>
            <a:chExt cx="9144000" cy="4655820"/>
          </a:xfrm>
        </p:grpSpPr>
        <p:pic>
          <p:nvPicPr>
            <p:cNvPr id="16" name="Picture 2" descr="U:\sinharay\hyde-park-kensington-gardens-ma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37727"/>
              <a:ext cx="9144000" cy="465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621971" y="3265637"/>
              <a:ext cx="1589315" cy="1175734"/>
              <a:chOff x="1621971" y="3265637"/>
              <a:chExt cx="1589315" cy="1175734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621971" y="3265637"/>
                <a:ext cx="1393372" cy="1077763"/>
              </a:xfrm>
              <a:custGeom>
                <a:avLst/>
                <a:gdLst>
                  <a:gd name="connsiteX0" fmla="*/ 1393372 w 1393372"/>
                  <a:gd name="connsiteY0" fmla="*/ 402849 h 1077763"/>
                  <a:gd name="connsiteX1" fmla="*/ 1393372 w 1393372"/>
                  <a:gd name="connsiteY1" fmla="*/ 402849 h 1077763"/>
                  <a:gd name="connsiteX2" fmla="*/ 1262743 w 1393372"/>
                  <a:gd name="connsiteY2" fmla="*/ 359306 h 1077763"/>
                  <a:gd name="connsiteX3" fmla="*/ 1132115 w 1393372"/>
                  <a:gd name="connsiteY3" fmla="*/ 272220 h 1077763"/>
                  <a:gd name="connsiteX4" fmla="*/ 1099458 w 1393372"/>
                  <a:gd name="connsiteY4" fmla="*/ 250449 h 1077763"/>
                  <a:gd name="connsiteX5" fmla="*/ 1077686 w 1393372"/>
                  <a:gd name="connsiteY5" fmla="*/ 228677 h 1077763"/>
                  <a:gd name="connsiteX6" fmla="*/ 1045029 w 1393372"/>
                  <a:gd name="connsiteY6" fmla="*/ 217792 h 1077763"/>
                  <a:gd name="connsiteX7" fmla="*/ 968829 w 1393372"/>
                  <a:gd name="connsiteY7" fmla="*/ 163363 h 1077763"/>
                  <a:gd name="connsiteX8" fmla="*/ 881743 w 1393372"/>
                  <a:gd name="connsiteY8" fmla="*/ 108934 h 1077763"/>
                  <a:gd name="connsiteX9" fmla="*/ 783772 w 1393372"/>
                  <a:gd name="connsiteY9" fmla="*/ 54506 h 1077763"/>
                  <a:gd name="connsiteX10" fmla="*/ 729343 w 1393372"/>
                  <a:gd name="connsiteY10" fmla="*/ 21849 h 1077763"/>
                  <a:gd name="connsiteX11" fmla="*/ 696686 w 1393372"/>
                  <a:gd name="connsiteY11" fmla="*/ 77 h 1077763"/>
                  <a:gd name="connsiteX12" fmla="*/ 65315 w 1393372"/>
                  <a:gd name="connsiteY12" fmla="*/ 566134 h 1077763"/>
                  <a:gd name="connsiteX13" fmla="*/ 0 w 1393372"/>
                  <a:gd name="connsiteY13" fmla="*/ 674992 h 1077763"/>
                  <a:gd name="connsiteX14" fmla="*/ 130629 w 1393372"/>
                  <a:gd name="connsiteY14" fmla="*/ 1055992 h 1077763"/>
                  <a:gd name="connsiteX15" fmla="*/ 163286 w 1393372"/>
                  <a:gd name="connsiteY15" fmla="*/ 1012449 h 1077763"/>
                  <a:gd name="connsiteX16" fmla="*/ 315686 w 1393372"/>
                  <a:gd name="connsiteY16" fmla="*/ 1077763 h 1077763"/>
                  <a:gd name="connsiteX17" fmla="*/ 315686 w 1393372"/>
                  <a:gd name="connsiteY17" fmla="*/ 1077763 h 1077763"/>
                  <a:gd name="connsiteX18" fmla="*/ 685800 w 1393372"/>
                  <a:gd name="connsiteY18" fmla="*/ 990677 h 1077763"/>
                  <a:gd name="connsiteX19" fmla="*/ 783772 w 1393372"/>
                  <a:gd name="connsiteY19" fmla="*/ 816506 h 1077763"/>
                  <a:gd name="connsiteX20" fmla="*/ 740229 w 1393372"/>
                  <a:gd name="connsiteY20" fmla="*/ 587906 h 1077763"/>
                  <a:gd name="connsiteX21" fmla="*/ 707572 w 1393372"/>
                  <a:gd name="connsiteY21" fmla="*/ 533477 h 1077763"/>
                  <a:gd name="connsiteX22" fmla="*/ 653143 w 1393372"/>
                  <a:gd name="connsiteY22" fmla="*/ 533477 h 1077763"/>
                  <a:gd name="connsiteX23" fmla="*/ 620486 w 1393372"/>
                  <a:gd name="connsiteY23" fmla="*/ 511706 h 1077763"/>
                  <a:gd name="connsiteX24" fmla="*/ 522515 w 1393372"/>
                  <a:gd name="connsiteY24" fmla="*/ 500820 h 1077763"/>
                  <a:gd name="connsiteX25" fmla="*/ 489858 w 1393372"/>
                  <a:gd name="connsiteY25" fmla="*/ 468163 h 1077763"/>
                  <a:gd name="connsiteX26" fmla="*/ 185058 w 1393372"/>
                  <a:gd name="connsiteY26" fmla="*/ 566134 h 1077763"/>
                  <a:gd name="connsiteX27" fmla="*/ 141515 w 1393372"/>
                  <a:gd name="connsiteY27" fmla="*/ 631449 h 1077763"/>
                  <a:gd name="connsiteX28" fmla="*/ 97972 w 1393372"/>
                  <a:gd name="connsiteY28" fmla="*/ 664106 h 1077763"/>
                  <a:gd name="connsiteX29" fmla="*/ 65315 w 1393372"/>
                  <a:gd name="connsiteY29" fmla="*/ 762077 h 1077763"/>
                  <a:gd name="connsiteX30" fmla="*/ 54429 w 1393372"/>
                  <a:gd name="connsiteY30" fmla="*/ 762077 h 107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93372" h="1077763">
                    <a:moveTo>
                      <a:pt x="1393372" y="402849"/>
                    </a:moveTo>
                    <a:lnTo>
                      <a:pt x="1393372" y="402849"/>
                    </a:lnTo>
                    <a:cubicBezTo>
                      <a:pt x="1349829" y="388335"/>
                      <a:pt x="1300933" y="384766"/>
                      <a:pt x="1262743" y="359306"/>
                    </a:cubicBezTo>
                    <a:lnTo>
                      <a:pt x="1132115" y="272220"/>
                    </a:lnTo>
                    <a:cubicBezTo>
                      <a:pt x="1121229" y="264963"/>
                      <a:pt x="1108709" y="259700"/>
                      <a:pt x="1099458" y="250449"/>
                    </a:cubicBezTo>
                    <a:cubicBezTo>
                      <a:pt x="1092201" y="243192"/>
                      <a:pt x="1086487" y="233957"/>
                      <a:pt x="1077686" y="228677"/>
                    </a:cubicBezTo>
                    <a:cubicBezTo>
                      <a:pt x="1067847" y="222774"/>
                      <a:pt x="1055915" y="221420"/>
                      <a:pt x="1045029" y="217792"/>
                    </a:cubicBezTo>
                    <a:cubicBezTo>
                      <a:pt x="993372" y="166135"/>
                      <a:pt x="1020959" y="180740"/>
                      <a:pt x="968829" y="163363"/>
                    </a:cubicBezTo>
                    <a:cubicBezTo>
                      <a:pt x="916606" y="85027"/>
                      <a:pt x="990557" y="181476"/>
                      <a:pt x="881743" y="108934"/>
                    </a:cubicBezTo>
                    <a:cubicBezTo>
                      <a:pt x="806882" y="59027"/>
                      <a:pt x="841252" y="73667"/>
                      <a:pt x="783772" y="54506"/>
                    </a:cubicBezTo>
                    <a:cubicBezTo>
                      <a:pt x="728604" y="-662"/>
                      <a:pt x="800002" y="64245"/>
                      <a:pt x="729343" y="21849"/>
                    </a:cubicBezTo>
                    <a:cubicBezTo>
                      <a:pt x="688780" y="-2489"/>
                      <a:pt x="723572" y="77"/>
                      <a:pt x="696686" y="77"/>
                    </a:cubicBezTo>
                    <a:lnTo>
                      <a:pt x="65315" y="566134"/>
                    </a:lnTo>
                    <a:lnTo>
                      <a:pt x="0" y="674992"/>
                    </a:lnTo>
                    <a:lnTo>
                      <a:pt x="130629" y="1055992"/>
                    </a:lnTo>
                    <a:lnTo>
                      <a:pt x="163286" y="1012449"/>
                    </a:lnTo>
                    <a:lnTo>
                      <a:pt x="315686" y="1077763"/>
                    </a:lnTo>
                    <a:lnTo>
                      <a:pt x="315686" y="1077763"/>
                    </a:lnTo>
                    <a:lnTo>
                      <a:pt x="685800" y="990677"/>
                    </a:lnTo>
                    <a:lnTo>
                      <a:pt x="783772" y="816506"/>
                    </a:lnTo>
                    <a:lnTo>
                      <a:pt x="740229" y="587906"/>
                    </a:lnTo>
                    <a:lnTo>
                      <a:pt x="707572" y="533477"/>
                    </a:lnTo>
                    <a:lnTo>
                      <a:pt x="653143" y="533477"/>
                    </a:lnTo>
                    <a:lnTo>
                      <a:pt x="620486" y="511706"/>
                    </a:lnTo>
                    <a:lnTo>
                      <a:pt x="522515" y="500820"/>
                    </a:lnTo>
                    <a:lnTo>
                      <a:pt x="489858" y="468163"/>
                    </a:lnTo>
                    <a:lnTo>
                      <a:pt x="185058" y="566134"/>
                    </a:lnTo>
                    <a:lnTo>
                      <a:pt x="141515" y="631449"/>
                    </a:lnTo>
                    <a:lnTo>
                      <a:pt x="97972" y="664106"/>
                    </a:lnTo>
                    <a:lnTo>
                      <a:pt x="65315" y="762077"/>
                    </a:lnTo>
                    <a:lnTo>
                      <a:pt x="54429" y="76207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24743" y="3516086"/>
                <a:ext cx="1186543" cy="925285"/>
              </a:xfrm>
              <a:custGeom>
                <a:avLst/>
                <a:gdLst>
                  <a:gd name="connsiteX0" fmla="*/ 0 w 1186543"/>
                  <a:gd name="connsiteY0" fmla="*/ 0 h 925285"/>
                  <a:gd name="connsiteX1" fmla="*/ 0 w 1186543"/>
                  <a:gd name="connsiteY1" fmla="*/ 0 h 925285"/>
                  <a:gd name="connsiteX2" fmla="*/ 76200 w 1186543"/>
                  <a:gd name="connsiteY2" fmla="*/ 54428 h 925285"/>
                  <a:gd name="connsiteX3" fmla="*/ 152400 w 1186543"/>
                  <a:gd name="connsiteY3" fmla="*/ 108857 h 925285"/>
                  <a:gd name="connsiteX4" fmla="*/ 217714 w 1186543"/>
                  <a:gd name="connsiteY4" fmla="*/ 185057 h 925285"/>
                  <a:gd name="connsiteX5" fmla="*/ 326571 w 1186543"/>
                  <a:gd name="connsiteY5" fmla="*/ 217714 h 925285"/>
                  <a:gd name="connsiteX6" fmla="*/ 348343 w 1186543"/>
                  <a:gd name="connsiteY6" fmla="*/ 239485 h 925285"/>
                  <a:gd name="connsiteX7" fmla="*/ 413657 w 1186543"/>
                  <a:gd name="connsiteY7" fmla="*/ 261257 h 925285"/>
                  <a:gd name="connsiteX8" fmla="*/ 446314 w 1186543"/>
                  <a:gd name="connsiteY8" fmla="*/ 272143 h 925285"/>
                  <a:gd name="connsiteX9" fmla="*/ 511628 w 1186543"/>
                  <a:gd name="connsiteY9" fmla="*/ 315685 h 925285"/>
                  <a:gd name="connsiteX10" fmla="*/ 566057 w 1186543"/>
                  <a:gd name="connsiteY10" fmla="*/ 359228 h 925285"/>
                  <a:gd name="connsiteX11" fmla="*/ 642257 w 1186543"/>
                  <a:gd name="connsiteY11" fmla="*/ 381000 h 925285"/>
                  <a:gd name="connsiteX12" fmla="*/ 674914 w 1186543"/>
                  <a:gd name="connsiteY12" fmla="*/ 391885 h 925285"/>
                  <a:gd name="connsiteX13" fmla="*/ 707571 w 1186543"/>
                  <a:gd name="connsiteY13" fmla="*/ 413657 h 925285"/>
                  <a:gd name="connsiteX14" fmla="*/ 729343 w 1186543"/>
                  <a:gd name="connsiteY14" fmla="*/ 435428 h 925285"/>
                  <a:gd name="connsiteX15" fmla="*/ 838200 w 1186543"/>
                  <a:gd name="connsiteY15" fmla="*/ 457200 h 925285"/>
                  <a:gd name="connsiteX16" fmla="*/ 870857 w 1186543"/>
                  <a:gd name="connsiteY16" fmla="*/ 468085 h 925285"/>
                  <a:gd name="connsiteX17" fmla="*/ 903514 w 1186543"/>
                  <a:gd name="connsiteY17" fmla="*/ 489857 h 925285"/>
                  <a:gd name="connsiteX18" fmla="*/ 968828 w 1186543"/>
                  <a:gd name="connsiteY18" fmla="*/ 511628 h 925285"/>
                  <a:gd name="connsiteX19" fmla="*/ 990600 w 1186543"/>
                  <a:gd name="connsiteY19" fmla="*/ 533400 h 925285"/>
                  <a:gd name="connsiteX20" fmla="*/ 968828 w 1186543"/>
                  <a:gd name="connsiteY20" fmla="*/ 522514 h 925285"/>
                  <a:gd name="connsiteX21" fmla="*/ 1055914 w 1186543"/>
                  <a:gd name="connsiteY21" fmla="*/ 566057 h 925285"/>
                  <a:gd name="connsiteX22" fmla="*/ 1099457 w 1186543"/>
                  <a:gd name="connsiteY22" fmla="*/ 609600 h 925285"/>
                  <a:gd name="connsiteX23" fmla="*/ 1186543 w 1186543"/>
                  <a:gd name="connsiteY23" fmla="*/ 642257 h 925285"/>
                  <a:gd name="connsiteX24" fmla="*/ 1153886 w 1186543"/>
                  <a:gd name="connsiteY24" fmla="*/ 250371 h 925285"/>
                  <a:gd name="connsiteX25" fmla="*/ 1001486 w 1186543"/>
                  <a:gd name="connsiteY25" fmla="*/ 163285 h 925285"/>
                  <a:gd name="connsiteX26" fmla="*/ 1099457 w 1186543"/>
                  <a:gd name="connsiteY26" fmla="*/ 228600 h 925285"/>
                  <a:gd name="connsiteX27" fmla="*/ 914400 w 1186543"/>
                  <a:gd name="connsiteY27" fmla="*/ 707571 h 925285"/>
                  <a:gd name="connsiteX28" fmla="*/ 827314 w 1186543"/>
                  <a:gd name="connsiteY28" fmla="*/ 925285 h 925285"/>
                  <a:gd name="connsiteX29" fmla="*/ 446314 w 1186543"/>
                  <a:gd name="connsiteY29" fmla="*/ 903514 h 925285"/>
                  <a:gd name="connsiteX30" fmla="*/ 293914 w 1186543"/>
                  <a:gd name="connsiteY30" fmla="*/ 718457 h 925285"/>
                  <a:gd name="connsiteX31" fmla="*/ 293914 w 1186543"/>
                  <a:gd name="connsiteY31" fmla="*/ 718457 h 925285"/>
                  <a:gd name="connsiteX32" fmla="*/ 283028 w 1186543"/>
                  <a:gd name="connsiteY32" fmla="*/ 729343 h 92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6543" h="925285">
                    <a:moveTo>
                      <a:pt x="0" y="0"/>
                    </a:moveTo>
                    <a:lnTo>
                      <a:pt x="0" y="0"/>
                    </a:lnTo>
                    <a:cubicBezTo>
                      <a:pt x="25400" y="18143"/>
                      <a:pt x="52042" y="34662"/>
                      <a:pt x="76200" y="54428"/>
                    </a:cubicBezTo>
                    <a:cubicBezTo>
                      <a:pt x="147229" y="112542"/>
                      <a:pt x="89441" y="87870"/>
                      <a:pt x="152400" y="108857"/>
                    </a:cubicBezTo>
                    <a:cubicBezTo>
                      <a:pt x="166329" y="129751"/>
                      <a:pt x="195088" y="177515"/>
                      <a:pt x="217714" y="185057"/>
                    </a:cubicBezTo>
                    <a:cubicBezTo>
                      <a:pt x="297221" y="211559"/>
                      <a:pt x="260764" y="201262"/>
                      <a:pt x="326571" y="217714"/>
                    </a:cubicBezTo>
                    <a:cubicBezTo>
                      <a:pt x="333828" y="224971"/>
                      <a:pt x="339163" y="234895"/>
                      <a:pt x="348343" y="239485"/>
                    </a:cubicBezTo>
                    <a:cubicBezTo>
                      <a:pt x="368869" y="249748"/>
                      <a:pt x="391886" y="254000"/>
                      <a:pt x="413657" y="261257"/>
                    </a:cubicBezTo>
                    <a:cubicBezTo>
                      <a:pt x="424543" y="264886"/>
                      <a:pt x="436767" y="265778"/>
                      <a:pt x="446314" y="272143"/>
                    </a:cubicBezTo>
                    <a:cubicBezTo>
                      <a:pt x="468085" y="286657"/>
                      <a:pt x="493126" y="297183"/>
                      <a:pt x="511628" y="315685"/>
                    </a:cubicBezTo>
                    <a:cubicBezTo>
                      <a:pt x="531879" y="335936"/>
                      <a:pt x="538592" y="345495"/>
                      <a:pt x="566057" y="359228"/>
                    </a:cubicBezTo>
                    <a:cubicBezTo>
                      <a:pt x="583458" y="367928"/>
                      <a:pt x="625980" y="376349"/>
                      <a:pt x="642257" y="381000"/>
                    </a:cubicBezTo>
                    <a:cubicBezTo>
                      <a:pt x="653290" y="384152"/>
                      <a:pt x="664028" y="388257"/>
                      <a:pt x="674914" y="391885"/>
                    </a:cubicBezTo>
                    <a:cubicBezTo>
                      <a:pt x="685800" y="399142"/>
                      <a:pt x="697355" y="405484"/>
                      <a:pt x="707571" y="413657"/>
                    </a:cubicBezTo>
                    <a:cubicBezTo>
                      <a:pt x="715585" y="420068"/>
                      <a:pt x="719606" y="432182"/>
                      <a:pt x="729343" y="435428"/>
                    </a:cubicBezTo>
                    <a:cubicBezTo>
                      <a:pt x="764448" y="447130"/>
                      <a:pt x="803094" y="445499"/>
                      <a:pt x="838200" y="457200"/>
                    </a:cubicBezTo>
                    <a:lnTo>
                      <a:pt x="870857" y="468085"/>
                    </a:lnTo>
                    <a:cubicBezTo>
                      <a:pt x="881743" y="475342"/>
                      <a:pt x="891559" y="484543"/>
                      <a:pt x="903514" y="489857"/>
                    </a:cubicBezTo>
                    <a:cubicBezTo>
                      <a:pt x="924485" y="499178"/>
                      <a:pt x="968828" y="511628"/>
                      <a:pt x="968828" y="511628"/>
                    </a:cubicBezTo>
                    <a:lnTo>
                      <a:pt x="990600" y="533400"/>
                    </a:lnTo>
                    <a:lnTo>
                      <a:pt x="968828" y="522514"/>
                    </a:lnTo>
                    <a:cubicBezTo>
                      <a:pt x="997857" y="537028"/>
                      <a:pt x="1028910" y="548054"/>
                      <a:pt x="1055914" y="566057"/>
                    </a:cubicBezTo>
                    <a:cubicBezTo>
                      <a:pt x="1072993" y="577443"/>
                      <a:pt x="1079984" y="603109"/>
                      <a:pt x="1099457" y="609600"/>
                    </a:cubicBezTo>
                    <a:cubicBezTo>
                      <a:pt x="1172469" y="633937"/>
                      <a:pt x="1144245" y="621108"/>
                      <a:pt x="1186543" y="642257"/>
                    </a:cubicBezTo>
                    <a:lnTo>
                      <a:pt x="1153886" y="250371"/>
                    </a:lnTo>
                    <a:lnTo>
                      <a:pt x="1001486" y="163285"/>
                    </a:lnTo>
                    <a:lnTo>
                      <a:pt x="1099457" y="228600"/>
                    </a:lnTo>
                    <a:lnTo>
                      <a:pt x="914400" y="707571"/>
                    </a:lnTo>
                    <a:lnTo>
                      <a:pt x="827314" y="925285"/>
                    </a:lnTo>
                    <a:lnTo>
                      <a:pt x="446314" y="903514"/>
                    </a:lnTo>
                    <a:lnTo>
                      <a:pt x="293914" y="718457"/>
                    </a:lnTo>
                    <a:lnTo>
                      <a:pt x="293914" y="718457"/>
                    </a:lnTo>
                    <a:lnTo>
                      <a:pt x="283028" y="72934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38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79357"/>
              </p:ext>
            </p:extLst>
          </p:nvPr>
        </p:nvGraphicFramePr>
        <p:xfrm>
          <a:off x="395536" y="1750653"/>
          <a:ext cx="8364604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4986"/>
                <a:gridCol w="783854"/>
                <a:gridCol w="795981"/>
                <a:gridCol w="795179"/>
                <a:gridCol w="703893"/>
                <a:gridCol w="795982"/>
                <a:gridCol w="795179"/>
                <a:gridCol w="666924"/>
                <a:gridCol w="617226"/>
                <a:gridCol w="705400"/>
              </a:tblGrid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Schedule of measurements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time </a:t>
                      </a:r>
                      <a:r>
                        <a:rPr lang="en-GB" sz="1600" dirty="0">
                          <a:effectLst/>
                        </a:rPr>
                        <a:t>re</a:t>
                      </a:r>
                      <a:r>
                        <a:rPr lang="en-GB" sz="1600" dirty="0" smtClean="0">
                          <a:effectLst/>
                        </a:rPr>
                        <a:t>. exposure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-2hr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0hr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+1hr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+2hr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+3hr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+4hr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+24h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place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lab.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site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site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site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lab.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lab.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lab.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lab.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lab.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time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8am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10am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11am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1pm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2pm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3pm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4pm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noon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symptoms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arterial stiffness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continuous  </a:t>
                      </a:r>
                      <a:r>
                        <a:rPr lang="en-GB" sz="1600" dirty="0" smtClean="0">
                          <a:effectLst/>
                        </a:rPr>
                        <a:t>ECG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 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venesection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urine collection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spirometry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X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ios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X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 condensate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X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0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induced sputum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68" marR="876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6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68" marR="876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clinical measurements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pre-exposure questionnaires: geography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13122"/>
              </p:ext>
            </p:extLst>
          </p:nvPr>
        </p:nvGraphicFramePr>
        <p:xfrm>
          <a:off x="1280555" y="1340768"/>
          <a:ext cx="6552728" cy="503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576064"/>
                <a:gridCol w="360040"/>
                <a:gridCol w="360040"/>
                <a:gridCol w="567493"/>
                <a:gridCol w="82457"/>
                <a:gridCol w="232583"/>
                <a:gridCol w="315040"/>
                <a:gridCol w="890659"/>
                <a:gridCol w="288032"/>
                <a:gridCol w="936104"/>
                <a:gridCol w="720080"/>
              </a:tblGrid>
              <a:tr h="16271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postcodes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56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home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76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work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56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significant other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03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today’s date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15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how did you get here today?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tube(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bus(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car(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motorbike(</a:t>
                      </a:r>
                      <a:r>
                        <a:rPr lang="en-GB" sz="1600" baseline="-25000" dirty="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bicycle(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walk(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</a:tr>
              <a:tr h="216604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Where were you? (tick one or more)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home (</a:t>
                      </a:r>
                      <a:r>
                        <a:rPr lang="en-GB" sz="1600" baseline="-25000" dirty="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work (</a:t>
                      </a:r>
                      <a:r>
                        <a:rPr lang="en-GB" sz="1600" baseline="-2500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significant other (</a:t>
                      </a:r>
                      <a:r>
                        <a:rPr lang="en-GB" sz="1600" baseline="-25000" dirty="0">
                          <a:effectLst/>
                          <a:sym typeface="Wingdings"/>
                        </a:rPr>
                        <a:t>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any other? (describe)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3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yesterday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9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9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7" marR="570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2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pre-exposure questionnaires: diet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87921"/>
              </p:ext>
            </p:extLst>
          </p:nvPr>
        </p:nvGraphicFramePr>
        <p:xfrm>
          <a:off x="1331641" y="1340768"/>
          <a:ext cx="5407325" cy="5154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747"/>
                <a:gridCol w="979747"/>
                <a:gridCol w="941889"/>
                <a:gridCol w="782026"/>
                <a:gridCol w="861958"/>
                <a:gridCol w="861958"/>
              </a:tblGrid>
              <a:tr h="1493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breakfast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lunch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supper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</a:tr>
              <a:tr h="2031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yesterday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203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place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1101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food and </a:t>
                      </a:r>
                      <a:r>
                        <a:rPr lang="en-GB" sz="1600" dirty="0" smtClean="0">
                          <a:effectLst/>
                        </a:rPr>
                        <a:t>drink</a:t>
                      </a:r>
                      <a:endParaRPr lang="en-GB" sz="1600" dirty="0">
                        <a:effectLst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20900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today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place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1045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food and </a:t>
                      </a:r>
                      <a:r>
                        <a:rPr lang="en-GB" sz="1600" dirty="0" smtClean="0">
                          <a:effectLst/>
                        </a:rPr>
                        <a:t>drink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</a:tr>
              <a:tr h="20900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tomorrow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time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blank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85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place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45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food and </a:t>
                      </a:r>
                      <a:r>
                        <a:rPr lang="en-GB" sz="1600" dirty="0" smtClean="0">
                          <a:effectLst/>
                        </a:rPr>
                        <a:t>drink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12" marR="5311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2238" y="98425"/>
            <a:ext cx="8615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2000" b="1" dirty="0" smtClean="0">
                <a:solidFill>
                  <a:srgbClr val="081348"/>
                </a:solidFill>
              </a:rPr>
              <a:t>exposures (n=c.120 measurements)</a:t>
            </a:r>
            <a:endParaRPr lang="en-GB" sz="2000" b="1" dirty="0">
              <a:solidFill>
                <a:srgbClr val="081348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50825" y="889000"/>
            <a:ext cx="8612188" cy="0"/>
          </a:xfrm>
          <a:prstGeom prst="line">
            <a:avLst/>
          </a:prstGeom>
          <a:noFill/>
          <a:ln w="28575">
            <a:solidFill>
              <a:srgbClr val="0915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57079"/>
              </p:ext>
            </p:extLst>
          </p:nvPr>
        </p:nvGraphicFramePr>
        <p:xfrm>
          <a:off x="937582" y="1844824"/>
          <a:ext cx="7238674" cy="292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098"/>
                <a:gridCol w="1728192"/>
                <a:gridCol w="2016224"/>
                <a:gridCol w="1440160"/>
              </a:tblGrid>
              <a:tr h="292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Hyde Park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Oxford Street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distance walked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5.3mi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5.3mi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noise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6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en-US" sz="1600" b="1" kern="1200" baseline="-25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PM</a:t>
                      </a:r>
                      <a:r>
                        <a:rPr lang="en-US" sz="1600" baseline="-25000" dirty="0">
                          <a:effectLst/>
                        </a:rPr>
                        <a:t>10</a:t>
                      </a:r>
                      <a:endParaRPr lang="en-US" sz="1600" baseline="-25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ultrafine 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5709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25472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  <a:tr h="29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en-US" sz="1600" dirty="0" smtClean="0">
                          <a:effectLst/>
                        </a:rPr>
                        <a:t>arbon </a:t>
                      </a:r>
                      <a:r>
                        <a:rPr lang="en-US" sz="1600" dirty="0">
                          <a:effectLst/>
                        </a:rPr>
                        <a:t>black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&lt;0.0001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057" marR="440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2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" name="Picture 13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8" y="3645024"/>
            <a:ext cx="4738736" cy="293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Picture 13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2048"/>
            <a:ext cx="4579404" cy="30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10029</TotalTime>
  <Words>433</Words>
  <Application>Microsoft Office PowerPoint</Application>
  <PresentationFormat>On-screen Show (4:3)</PresentationFormat>
  <Paragraphs>345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Cullinan, Paul</dc:creator>
  <cp:lastModifiedBy>Cullinan, Paul</cp:lastModifiedBy>
  <cp:revision>22</cp:revision>
  <dcterms:created xsi:type="dcterms:W3CDTF">2014-11-18T08:20:30Z</dcterms:created>
  <dcterms:modified xsi:type="dcterms:W3CDTF">2014-11-26T08:07:33Z</dcterms:modified>
</cp:coreProperties>
</file>