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0A3B1-D72F-5445-A2E3-EBDB3DAFFA47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21947-EAAB-FF43-8000-90BFE2A87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9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dirty="0" smtClean="0"/>
              <a:t>Subject: Female, 55 years old, working full time. Active. </a:t>
            </a:r>
          </a:p>
          <a:p>
            <a:pPr eaLnBrk="1" hangingPunct="1">
              <a:spcBef>
                <a:spcPct val="0"/>
              </a:spcBef>
            </a:pPr>
            <a:r>
              <a:rPr lang="de-CH" dirty="0" smtClean="0"/>
              <a:t>This day: film crew filmed her from 09:00 till 14:00. Worked till late, cooked at 20:00.</a:t>
            </a:r>
          </a:p>
          <a:p>
            <a:pPr eaLnBrk="1" hangingPunct="1">
              <a:spcBef>
                <a:spcPct val="0"/>
              </a:spcBef>
            </a:pPr>
            <a:endParaRPr lang="de-CH" dirty="0" smtClean="0"/>
          </a:p>
          <a:p>
            <a:pPr eaLnBrk="1" hangingPunct="1">
              <a:spcBef>
                <a:spcPct val="0"/>
              </a:spcBef>
            </a:pPr>
            <a:r>
              <a:rPr lang="de-CH" dirty="0" smtClean="0"/>
              <a:t>Footage: SRF Swiss broadcasting company, (Einstein: 15.05.2014)</a:t>
            </a:r>
          </a:p>
          <a:p>
            <a:pPr eaLnBrk="1" hangingPunct="1">
              <a:spcBef>
                <a:spcPct val="0"/>
              </a:spcBef>
            </a:pPr>
            <a:endParaRPr lang="de-CH" dirty="0" smtClean="0"/>
          </a:p>
          <a:p>
            <a:pPr eaLnBrk="1" hangingPunct="1">
              <a:spcBef>
                <a:spcPct val="0"/>
              </a:spcBef>
            </a:pPr>
            <a:r>
              <a:rPr lang="de-CH" dirty="0" smtClean="0"/>
              <a:t>MING: HIGH TRAFFIC SITES HAVE VERY CHOPPY/PEAKY HOME-OUTDOOR TRACES AND HIGH MEAN UFP VALUES (&gt;10K).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E56E62-B8C7-4AC2-8C6E-0221707F1F90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dirty="0" smtClean="0"/>
              <a:t>Subject: Female, 70 years old, retired. Not very active, has a dog and goes for walks. </a:t>
            </a:r>
          </a:p>
          <a:p>
            <a:pPr eaLnBrk="1" hangingPunct="1">
              <a:spcBef>
                <a:spcPct val="0"/>
              </a:spcBef>
            </a:pPr>
            <a:endParaRPr lang="de-CH" dirty="0" smtClean="0"/>
          </a:p>
          <a:p>
            <a:pPr eaLnBrk="1" hangingPunct="1">
              <a:spcBef>
                <a:spcPct val="0"/>
              </a:spcBef>
            </a:pPr>
            <a:r>
              <a:rPr lang="de-CH" dirty="0" smtClean="0"/>
              <a:t>Was at home most of the time, cooked at noon. Went for a walk with the dog in the afternoon.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E137EC-6141-4B0E-B4FA-272163FB349A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C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dirty="0" smtClean="0"/>
              <a:t>Subject: Male, 64 years old (retired), very active. </a:t>
            </a:r>
          </a:p>
          <a:p>
            <a:pPr eaLnBrk="1" hangingPunct="1">
              <a:spcBef>
                <a:spcPct val="0"/>
              </a:spcBef>
            </a:pPr>
            <a:r>
              <a:rPr lang="de-CH" dirty="0" smtClean="0"/>
              <a:t>Made a pie in the morning (that is why the concentration rises after being in the kitchen, as pie was in the oven), went shopping in the afternoon. From 21:00-23:15 at a concert (indoors).</a:t>
            </a:r>
          </a:p>
          <a:p>
            <a:pPr eaLnBrk="1" hangingPunct="1">
              <a:spcBef>
                <a:spcPct val="0"/>
              </a:spcBef>
            </a:pPr>
            <a:endParaRPr lang="de-CH" dirty="0" smtClean="0"/>
          </a:p>
          <a:p>
            <a:pPr eaLnBrk="1" hangingPunct="1">
              <a:spcBef>
                <a:spcPct val="0"/>
              </a:spcBef>
            </a:pPr>
            <a:r>
              <a:rPr lang="de-CH" dirty="0" smtClean="0"/>
              <a:t>MING:</a:t>
            </a:r>
          </a:p>
          <a:p>
            <a:pPr eaLnBrk="1" hangingPunct="1">
              <a:spcBef>
                <a:spcPct val="0"/>
              </a:spcBef>
            </a:pPr>
            <a:r>
              <a:rPr lang="de-CH" dirty="0" smtClean="0"/>
              <a:t>BOTH OF THESE 2 LOW-EXPOSED INDIVIDUALS (304&amp;311) HAVE A HIGHER 24-HR MEAN UFP THAN THE OTHER 3 HIGH EXPOSED PEOPLE WE EXAMINED!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392D25-B8B3-4859-990C-8ECE14D5EEDF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2418-DD8A-5C4D-BF05-D011B5D32836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41AE-84F6-0B41-A3C5-9DD38C9F3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7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2418-DD8A-5C4D-BF05-D011B5D32836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41AE-84F6-0B41-A3C5-9DD38C9F3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2418-DD8A-5C4D-BF05-D011B5D32836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41AE-84F6-0B41-A3C5-9DD38C9F3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2418-DD8A-5C4D-BF05-D011B5D32836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41AE-84F6-0B41-A3C5-9DD38C9F3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3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2418-DD8A-5C4D-BF05-D011B5D32836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41AE-84F6-0B41-A3C5-9DD38C9F3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5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2418-DD8A-5C4D-BF05-D011B5D32836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41AE-84F6-0B41-A3C5-9DD38C9F3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4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2418-DD8A-5C4D-BF05-D011B5D32836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41AE-84F6-0B41-A3C5-9DD38C9F3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9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2418-DD8A-5C4D-BF05-D011B5D32836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41AE-84F6-0B41-A3C5-9DD38C9F3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2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2418-DD8A-5C4D-BF05-D011B5D32836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41AE-84F6-0B41-A3C5-9DD38C9F3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4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2418-DD8A-5C4D-BF05-D011B5D32836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41AE-84F6-0B41-A3C5-9DD38C9F3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7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2418-DD8A-5C4D-BF05-D011B5D32836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41AE-84F6-0B41-A3C5-9DD38C9F3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7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C2418-DD8A-5C4D-BF05-D011B5D32836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C41AE-84F6-0B41-A3C5-9DD38C9F3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2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5823" y="1358781"/>
            <a:ext cx="6678027" cy="2170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Personal </a:t>
            </a:r>
            <a:r>
              <a:rPr lang="en-GB" altLang="en-US" sz="28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e</a:t>
            </a:r>
            <a:r>
              <a:rPr lang="en-GB" altLang="en-US" sz="2800" b="1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xposure monitoring in EXPOsOMICS: what does it add?</a:t>
            </a:r>
            <a:br>
              <a:rPr lang="en-GB" altLang="en-US" sz="2800" b="1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endParaRPr lang="en-GB" altLang="en-US" sz="2800" b="1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GB" sz="2800" b="1" dirty="0" smtClean="0">
                <a:solidFill>
                  <a:srgbClr val="000000"/>
                </a:solidFill>
                <a:latin typeface="+mn-lt"/>
              </a:rPr>
              <a:t>John Gulliver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320" y="229283"/>
            <a:ext cx="1442389" cy="8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20205" y="3657454"/>
            <a:ext cx="4137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Imperial College London</a:t>
            </a:r>
          </a:p>
          <a:p>
            <a:r>
              <a:rPr lang="en-US" dirty="0" smtClean="0"/>
              <a:t>King’s College London</a:t>
            </a:r>
          </a:p>
          <a:p>
            <a:r>
              <a:rPr lang="en-US" dirty="0" smtClean="0"/>
              <a:t>CREAL (Barcelona)</a:t>
            </a:r>
          </a:p>
          <a:p>
            <a:r>
              <a:rPr lang="en-US" dirty="0" smtClean="0"/>
              <a:t>University of Utrecht</a:t>
            </a:r>
          </a:p>
          <a:p>
            <a:r>
              <a:rPr lang="en-US" dirty="0" smtClean="0"/>
              <a:t>Swiss Tropical and Public Health Institute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30163"/>
            <a:ext cx="774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UFP mobile monitoring campaigns</a:t>
            </a:r>
            <a:endParaRPr lang="en-GB" sz="36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0652" y="1337307"/>
            <a:ext cx="842493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</a:t>
            </a:r>
            <a:r>
              <a:rPr lang="es-ES" sz="2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 develop UFP LUR models for each study area</a:t>
            </a:r>
            <a:endParaRPr kumimoji="0" lang="es-ES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overlaps</a:t>
            </a:r>
            <a:r>
              <a:rPr kumimoji="0" lang="es-E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with PEM campaigns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s-E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epeated short-term monitoring (30-minutes per site</a:t>
            </a:r>
            <a:r>
              <a:rPr lang="es-ES" sz="2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600" dirty="0" smtClean="0">
                <a:solidFill>
                  <a:srgbClr val="000000"/>
                </a:solidFill>
                <a:cs typeface="Arial" pitchFamily="34" charset="0"/>
              </a:rPr>
              <a:t>160 sites per study area (240 sites in NL) x 3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600" dirty="0">
                <a:solidFill>
                  <a:srgbClr val="000000"/>
                </a:solidFill>
                <a:cs typeface="Arial" pitchFamily="34" charset="0"/>
              </a:rPr>
              <a:t>40% traffic locations; 40% urban background locations; 20% other locations (e.g. </a:t>
            </a:r>
            <a:r>
              <a:rPr lang="en-US" sz="2600" dirty="0">
                <a:solidFill>
                  <a:srgbClr val="000000"/>
                </a:solidFill>
                <a:cs typeface="Arial" pitchFamily="34" charset="0"/>
              </a:rPr>
              <a:t>g</a:t>
            </a:r>
            <a:r>
              <a:rPr lang="es-ES" sz="2600" dirty="0">
                <a:solidFill>
                  <a:srgbClr val="000000"/>
                </a:solidFill>
                <a:cs typeface="Arial" pitchFamily="34" charset="0"/>
              </a:rPr>
              <a:t>reen space, industry</a:t>
            </a:r>
            <a:r>
              <a:rPr lang="es-ES" sz="26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~8 site visits per day</a:t>
            </a:r>
            <a:endParaRPr kumimoji="0" lang="es-ES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ahoma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UFP measured by Condensation </a:t>
            </a:r>
            <a:r>
              <a:rPr lang="es-ES" sz="2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Particle Counter (CPC</a:t>
            </a:r>
            <a:r>
              <a:rPr lang="es-ES" sz="2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</a:t>
            </a:r>
            <a:endParaRPr kumimoji="0" lang="en-GB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Location of UFP measurement sites in Norwich</a:t>
            </a:r>
            <a:endParaRPr lang="en-US" sz="3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25971" y="825500"/>
            <a:ext cx="8338629" cy="5899961"/>
            <a:chOff x="525971" y="825500"/>
            <a:chExt cx="8338629" cy="5899961"/>
          </a:xfrm>
        </p:grpSpPr>
        <p:pic>
          <p:nvPicPr>
            <p:cNvPr id="5" name="Picture 4" descr="norwich_ufp_sites_map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71" y="825500"/>
              <a:ext cx="8338629" cy="589996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044700" y="3352800"/>
              <a:ext cx="98425" cy="95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129" y="986152"/>
            <a:ext cx="1598541" cy="13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Projects\TrafficTown50\LUR_p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t="13077" r="8088" b="13119"/>
          <a:stretch/>
        </p:blipFill>
        <p:spPr bwMode="auto">
          <a:xfrm>
            <a:off x="754245" y="2394715"/>
            <a:ext cx="6825305" cy="4250402"/>
          </a:xfrm>
          <a:prstGeom prst="rect">
            <a:avLst/>
          </a:prstGeom>
          <a:noFill/>
          <a:scene3d>
            <a:camera prst="isometricTopUp">
              <a:rot lat="19208651" lon="18204191" rev="402541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690678" y="515334"/>
            <a:ext cx="3794444" cy="4233866"/>
            <a:chOff x="1690678" y="515334"/>
            <a:chExt cx="3794444" cy="4233866"/>
          </a:xfrm>
        </p:grpSpPr>
        <p:grpSp>
          <p:nvGrpSpPr>
            <p:cNvPr id="16" name="Group 15"/>
            <p:cNvGrpSpPr/>
            <p:nvPr/>
          </p:nvGrpSpPr>
          <p:grpSpPr>
            <a:xfrm>
              <a:off x="1690678" y="515334"/>
              <a:ext cx="3794444" cy="4233866"/>
              <a:chOff x="1690678" y="515334"/>
              <a:chExt cx="3794444" cy="4233866"/>
            </a:xfrm>
          </p:grpSpPr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3180148" y="893159"/>
                <a:ext cx="1609090" cy="6464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9" name="AutoShape 26"/>
              <p:cNvSpPr>
                <a:spLocks noChangeArrowheads="1"/>
              </p:cNvSpPr>
              <p:nvPr/>
            </p:nvSpPr>
            <p:spPr bwMode="auto">
              <a:xfrm>
                <a:off x="3016318" y="515334"/>
                <a:ext cx="1973580" cy="37782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pic>
            <p:nvPicPr>
              <p:cNvPr id="33" name="Picture 32" descr="http://www.psp.wa.gov/downloads/PSSH_Toolkit/elements/Tree.jpg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26093" y="683609"/>
                <a:ext cx="429260" cy="81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8" name="Straight Connector 37"/>
              <p:cNvCxnSpPr/>
              <p:nvPr/>
            </p:nvCxnSpPr>
            <p:spPr>
              <a:xfrm>
                <a:off x="2329172" y="1539721"/>
                <a:ext cx="315595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0" name="Picture 89" descr="Sound Level Meter Pro"/>
              <p:cNvPicPr/>
              <p:nvPr/>
            </p:nvPicPr>
            <p:blipFill>
              <a:blip r:embed="rId4" cstate="print"/>
              <a:srcRect l="29770" t="5608" r="30910"/>
              <a:stretch>
                <a:fillRect/>
              </a:stretch>
            </p:blipFill>
            <p:spPr bwMode="auto">
              <a:xfrm>
                <a:off x="2764888" y="1143742"/>
                <a:ext cx="148590" cy="353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" name="Oval 95"/>
              <p:cNvSpPr/>
              <p:nvPr/>
            </p:nvSpPr>
            <p:spPr>
              <a:xfrm>
                <a:off x="1690678" y="770280"/>
                <a:ext cx="1511300" cy="889000"/>
              </a:xfrm>
              <a:prstGeom prst="ellipse">
                <a:avLst/>
              </a:prstGeom>
              <a:noFill/>
              <a:ln w="28575" cmpd="sng">
                <a:solidFill>
                  <a:schemeClr val="accent3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" name="Straight Arrow Connector 24"/>
              <p:cNvCxnSpPr>
                <a:stCxn id="109" idx="0"/>
                <a:endCxn id="96" idx="4"/>
              </p:cNvCxnSpPr>
              <p:nvPr/>
            </p:nvCxnSpPr>
            <p:spPr>
              <a:xfrm flipH="1" flipV="1">
                <a:off x="2446328" y="1659280"/>
                <a:ext cx="871249" cy="3089920"/>
              </a:xfrm>
              <a:prstGeom prst="straightConnector1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1806235" y="913489"/>
              <a:ext cx="9957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Outdoor </a:t>
              </a:r>
            </a:p>
            <a:p>
              <a:r>
                <a:rPr lang="en-US" sz="1400" dirty="0" smtClean="0"/>
                <a:t>monitoring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44409" y="4790165"/>
            <a:ext cx="2799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Land Use </a:t>
            </a:r>
            <a:r>
              <a:rPr lang="en-US" sz="1600" dirty="0"/>
              <a:t>R</a:t>
            </a:r>
            <a:r>
              <a:rPr lang="en-US" sz="1600" dirty="0" smtClean="0"/>
              <a:t>egression models</a:t>
            </a:r>
          </a:p>
          <a:p>
            <a:r>
              <a:rPr lang="en-US" sz="1600" dirty="0" smtClean="0"/>
              <a:t>developed in EXPOsOMICS for 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apping concentrations of</a:t>
            </a:r>
          </a:p>
          <a:p>
            <a:r>
              <a:rPr lang="en-US" sz="1600" dirty="0" smtClean="0"/>
              <a:t>outdoor air pollution (+ESCAPE models)</a:t>
            </a:r>
          </a:p>
        </p:txBody>
      </p:sp>
      <p:pic>
        <p:nvPicPr>
          <p:cNvPr id="118" name="Picture 117" descr="Sound Level Meter Pro"/>
          <p:cNvPicPr/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9770" t="5608" r="30910"/>
          <a:stretch>
            <a:fillRect/>
          </a:stretch>
        </p:blipFill>
        <p:spPr bwMode="auto">
          <a:xfrm>
            <a:off x="4120834" y="5092555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0" name="Straight Arrow Connector 119"/>
          <p:cNvCxnSpPr/>
          <p:nvPr/>
        </p:nvCxnSpPr>
        <p:spPr>
          <a:xfrm flipH="1" flipV="1">
            <a:off x="4192973" y="5464355"/>
            <a:ext cx="558934" cy="649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037428" y="6169301"/>
            <a:ext cx="39799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One continuous reference site per study area</a:t>
            </a:r>
            <a:r>
              <a:rPr lang="en-US" sz="1600" dirty="0"/>
              <a:t> </a:t>
            </a:r>
            <a:r>
              <a:rPr lang="en-US" sz="1600" dirty="0" smtClean="0"/>
              <a:t>to study temporal variability in air pollution</a:t>
            </a:r>
          </a:p>
        </p:txBody>
      </p:sp>
      <p:pic>
        <p:nvPicPr>
          <p:cNvPr id="65" name="Picture 64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3741534" y="3534100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4827364" y="3162300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4487434" y="4046565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5458321" y="3162300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6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5948466" y="4198466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2920725" y="5550092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2741475" y="3674765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1139613" y="4664052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4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2829075" y="4287958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5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3129352" y="4906655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6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6477924" y="3348200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87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4932358" y="4797704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88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4304134" y="4550773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93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6777224" y="4113367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94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4198200" y="3488865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Box 79"/>
          <p:cNvSpPr txBox="1"/>
          <p:nvPr/>
        </p:nvSpPr>
        <p:spPr>
          <a:xfrm>
            <a:off x="6777224" y="841039"/>
            <a:ext cx="2154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Networks of air pollution sensors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reated to develop and validate land use regression models</a:t>
            </a:r>
          </a:p>
        </p:txBody>
      </p:sp>
      <p:pic>
        <p:nvPicPr>
          <p:cNvPr id="82" name="Picture 81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2267922" y="4418365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2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3924834" y="4012566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03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5102958" y="4113367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04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5024008" y="3733464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7" name="Straight Arrow Connector 106"/>
          <p:cNvCxnSpPr/>
          <p:nvPr/>
        </p:nvCxnSpPr>
        <p:spPr>
          <a:xfrm flipH="1">
            <a:off x="5641623" y="2164478"/>
            <a:ext cx="1639710" cy="1056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" name="Picture 111" descr="Sound Level Meter Pro"/>
          <p:cNvPicPr/>
          <p:nvPr/>
        </p:nvPicPr>
        <p:blipFill>
          <a:blip r:embed="rId4" cstate="print"/>
          <a:srcRect l="29770" t="5608" r="30910"/>
          <a:stretch>
            <a:fillRect/>
          </a:stretch>
        </p:blipFill>
        <p:spPr bwMode="auto">
          <a:xfrm>
            <a:off x="5641621" y="3788817"/>
            <a:ext cx="183300" cy="3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3" name="Straight Arrow Connector 112"/>
          <p:cNvCxnSpPr/>
          <p:nvPr/>
        </p:nvCxnSpPr>
        <p:spPr>
          <a:xfrm flipH="1" flipV="1">
            <a:off x="5610722" y="4950104"/>
            <a:ext cx="568916" cy="480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0" idx="2"/>
          </p:cNvCxnSpPr>
          <p:nvPr/>
        </p:nvCxnSpPr>
        <p:spPr>
          <a:xfrm flipH="1">
            <a:off x="6874933" y="2164478"/>
            <a:ext cx="979358" cy="1882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7151" y="1143742"/>
            <a:ext cx="3666709" cy="4266458"/>
            <a:chOff x="77151" y="1143742"/>
            <a:chExt cx="3666709" cy="4266458"/>
          </a:xfrm>
        </p:grpSpPr>
        <p:grpSp>
          <p:nvGrpSpPr>
            <p:cNvPr id="6" name="Group 5"/>
            <p:cNvGrpSpPr/>
            <p:nvPr/>
          </p:nvGrpSpPr>
          <p:grpSpPr>
            <a:xfrm>
              <a:off x="1574799" y="4250435"/>
              <a:ext cx="2169061" cy="1159765"/>
              <a:chOff x="1574799" y="4250435"/>
              <a:chExt cx="2169061" cy="1159765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574799" y="4250435"/>
                <a:ext cx="2169061" cy="1159765"/>
                <a:chOff x="1574800" y="4483100"/>
                <a:chExt cx="1803400" cy="927100"/>
              </a:xfrm>
            </p:grpSpPr>
            <p:sp>
              <p:nvSpPr>
                <p:cNvPr id="58" name="Freeform 57"/>
                <p:cNvSpPr/>
                <p:nvPr/>
              </p:nvSpPr>
              <p:spPr>
                <a:xfrm>
                  <a:off x="1784349" y="4686300"/>
                  <a:ext cx="1503961" cy="507671"/>
                </a:xfrm>
                <a:custGeom>
                  <a:avLst/>
                  <a:gdLst>
                    <a:gd name="connsiteX0" fmla="*/ 0 w 1314450"/>
                    <a:gd name="connsiteY0" fmla="*/ 304800 h 447443"/>
                    <a:gd name="connsiteX1" fmla="*/ 292100 w 1314450"/>
                    <a:gd name="connsiteY1" fmla="*/ 241300 h 447443"/>
                    <a:gd name="connsiteX2" fmla="*/ 368300 w 1314450"/>
                    <a:gd name="connsiteY2" fmla="*/ 292100 h 447443"/>
                    <a:gd name="connsiteX3" fmla="*/ 368300 w 1314450"/>
                    <a:gd name="connsiteY3" fmla="*/ 444500 h 447443"/>
                    <a:gd name="connsiteX4" fmla="*/ 584200 w 1314450"/>
                    <a:gd name="connsiteY4" fmla="*/ 393700 h 447443"/>
                    <a:gd name="connsiteX5" fmla="*/ 666750 w 1314450"/>
                    <a:gd name="connsiteY5" fmla="*/ 406400 h 447443"/>
                    <a:gd name="connsiteX6" fmla="*/ 876300 w 1314450"/>
                    <a:gd name="connsiteY6" fmla="*/ 323850 h 447443"/>
                    <a:gd name="connsiteX7" fmla="*/ 927100 w 1314450"/>
                    <a:gd name="connsiteY7" fmla="*/ 234950 h 447443"/>
                    <a:gd name="connsiteX8" fmla="*/ 1028700 w 1314450"/>
                    <a:gd name="connsiteY8" fmla="*/ 241300 h 447443"/>
                    <a:gd name="connsiteX9" fmla="*/ 1314450 w 1314450"/>
                    <a:gd name="connsiteY9" fmla="*/ 0 h 44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14450" h="447443">
                      <a:moveTo>
                        <a:pt x="0" y="304800"/>
                      </a:moveTo>
                      <a:cubicBezTo>
                        <a:pt x="115358" y="274108"/>
                        <a:pt x="230717" y="243417"/>
                        <a:pt x="292100" y="241300"/>
                      </a:cubicBezTo>
                      <a:cubicBezTo>
                        <a:pt x="353483" y="239183"/>
                        <a:pt x="355600" y="258233"/>
                        <a:pt x="368300" y="292100"/>
                      </a:cubicBezTo>
                      <a:cubicBezTo>
                        <a:pt x="381000" y="325967"/>
                        <a:pt x="332317" y="427567"/>
                        <a:pt x="368300" y="444500"/>
                      </a:cubicBezTo>
                      <a:cubicBezTo>
                        <a:pt x="404283" y="461433"/>
                        <a:pt x="534458" y="400050"/>
                        <a:pt x="584200" y="393700"/>
                      </a:cubicBezTo>
                      <a:cubicBezTo>
                        <a:pt x="633942" y="387350"/>
                        <a:pt x="618067" y="418042"/>
                        <a:pt x="666750" y="406400"/>
                      </a:cubicBezTo>
                      <a:cubicBezTo>
                        <a:pt x="715433" y="394758"/>
                        <a:pt x="832908" y="352425"/>
                        <a:pt x="876300" y="323850"/>
                      </a:cubicBezTo>
                      <a:cubicBezTo>
                        <a:pt x="919692" y="295275"/>
                        <a:pt x="901700" y="248708"/>
                        <a:pt x="927100" y="234950"/>
                      </a:cubicBezTo>
                      <a:cubicBezTo>
                        <a:pt x="952500" y="221192"/>
                        <a:pt x="964142" y="280458"/>
                        <a:pt x="1028700" y="241300"/>
                      </a:cubicBezTo>
                      <a:cubicBezTo>
                        <a:pt x="1093258" y="202142"/>
                        <a:pt x="1314450" y="0"/>
                        <a:pt x="1314450" y="0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rgbClr val="000000"/>
                      </a:solidFill>
                      <a:prstDash val="sysDash"/>
                    </a:ln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574800" y="4483100"/>
                  <a:ext cx="1803400" cy="927100"/>
                </a:xfrm>
                <a:prstGeom prst="ellipse">
                  <a:avLst/>
                </a:prstGeom>
                <a:noFill/>
                <a:ln w="28575" cmpd="sng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5" name="Oval 14"/>
              <p:cNvSpPr/>
              <p:nvPr/>
            </p:nvSpPr>
            <p:spPr>
              <a:xfrm>
                <a:off x="1735187" y="4867898"/>
                <a:ext cx="183300" cy="9700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737425" y="4987348"/>
                <a:ext cx="183300" cy="9700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7151" y="1143742"/>
              <a:ext cx="2779352" cy="3276537"/>
              <a:chOff x="77151" y="1143742"/>
              <a:chExt cx="2779352" cy="3276537"/>
            </a:xfrm>
          </p:grpSpPr>
          <p:cxnSp>
            <p:nvCxnSpPr>
              <p:cNvPr id="78" name="Straight Arrow Connector 77"/>
              <p:cNvCxnSpPr>
                <a:stCxn id="73" idx="2"/>
                <a:endCxn id="71" idx="1"/>
              </p:cNvCxnSpPr>
              <p:nvPr/>
            </p:nvCxnSpPr>
            <p:spPr>
              <a:xfrm>
                <a:off x="1139613" y="2825850"/>
                <a:ext cx="752838" cy="159442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77151" y="3290631"/>
                <a:ext cx="2779352" cy="52322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Space-time patterns of exposure </a:t>
                </a:r>
              </a:p>
              <a:p>
                <a:r>
                  <a:rPr lang="en-US" sz="14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(e.g. homes, work, journeys)</a:t>
                </a:r>
                <a:endParaRPr lang="en-US" sz="14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80093" y="2241074"/>
                <a:ext cx="1719040" cy="5847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Personal Exposure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Monitoring (PEM)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7" name="Picture 56" descr="image-2.jpe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1592" y="1272242"/>
                <a:ext cx="1015466" cy="758465"/>
              </a:xfrm>
              <a:prstGeom prst="rect">
                <a:avLst/>
              </a:prstGeom>
            </p:spPr>
          </p:pic>
        </p:grpSp>
      </p:grpSp>
      <p:sp>
        <p:nvSpPr>
          <p:cNvPr id="27" name="TextBox 26"/>
          <p:cNvSpPr txBox="1"/>
          <p:nvPr/>
        </p:nvSpPr>
        <p:spPr>
          <a:xfrm>
            <a:off x="1457162" y="210569"/>
            <a:ext cx="4280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AIR POLLUTION MEASUREMENTS AT HOMES</a:t>
            </a:r>
          </a:p>
        </p:txBody>
      </p:sp>
      <p:sp>
        <p:nvSpPr>
          <p:cNvPr id="109" name="Oval 108"/>
          <p:cNvSpPr/>
          <p:nvPr/>
        </p:nvSpPr>
        <p:spPr>
          <a:xfrm>
            <a:off x="3225927" y="4749200"/>
            <a:ext cx="183300" cy="9700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74799" y="683609"/>
            <a:ext cx="3343799" cy="4065591"/>
            <a:chOff x="1574799" y="683609"/>
            <a:chExt cx="3343799" cy="4065591"/>
          </a:xfrm>
        </p:grpSpPr>
        <p:grpSp>
          <p:nvGrpSpPr>
            <p:cNvPr id="14" name="Group 13"/>
            <p:cNvGrpSpPr/>
            <p:nvPr/>
          </p:nvGrpSpPr>
          <p:grpSpPr>
            <a:xfrm>
              <a:off x="3115198" y="735737"/>
              <a:ext cx="1803400" cy="4013463"/>
              <a:chOff x="3115198" y="735737"/>
              <a:chExt cx="1803400" cy="4013463"/>
            </a:xfrm>
          </p:grpSpPr>
          <p:cxnSp>
            <p:nvCxnSpPr>
              <p:cNvPr id="31" name="Straight Arrow Connector 30"/>
              <p:cNvCxnSpPr>
                <a:stCxn id="109" idx="0"/>
                <a:endCxn id="97" idx="4"/>
              </p:cNvCxnSpPr>
              <p:nvPr/>
            </p:nvCxnSpPr>
            <p:spPr>
              <a:xfrm flipV="1">
                <a:off x="3317577" y="1650137"/>
                <a:ext cx="699321" cy="309906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oup 100"/>
              <p:cNvGrpSpPr/>
              <p:nvPr/>
            </p:nvGrpSpPr>
            <p:grpSpPr>
              <a:xfrm>
                <a:off x="3295584" y="847414"/>
                <a:ext cx="1456323" cy="662088"/>
                <a:chOff x="1844086" y="1823237"/>
                <a:chExt cx="1456323" cy="662088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2060755" y="2125522"/>
                  <a:ext cx="1179195" cy="359803"/>
                  <a:chOff x="2060755" y="2125522"/>
                  <a:chExt cx="1179195" cy="359803"/>
                </a:xfrm>
              </p:grpSpPr>
              <p:pic>
                <p:nvPicPr>
                  <p:cNvPr id="30" name="Picture 29" descr="http://thumb9.shutterstock.com/thumb_large/474871/474871,1285410934,14/stock-vector-silhouette-of-person-in-bed-with-vector-61654213.jpg"/>
                  <p:cNvPicPr/>
                  <p:nvPr/>
                </p:nvPicPr>
                <p:blipFill>
                  <a:blip r:embed="rId8"/>
                  <a:srcRect l="10224" t="25904" r="20676" b="19667"/>
                  <a:stretch>
                    <a:fillRect/>
                  </a:stretch>
                </p:blipFill>
                <p:spPr bwMode="auto">
                  <a:xfrm>
                    <a:off x="2741475" y="2125522"/>
                    <a:ext cx="498475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5" name="Picture 34" descr="http://aux.iconpedia.net/uploads/1524103101646869739.png"/>
                  <p:cNvPicPr/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2060755" y="2150922"/>
                    <a:ext cx="227330" cy="224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" name="Picture 45" descr="Sound Level Meter Pro"/>
                  <p:cNvPicPr/>
                  <p:nvPr/>
                </p:nvPicPr>
                <p:blipFill>
                  <a:blip r:embed="rId4" cstate="print"/>
                  <a:srcRect l="29770" t="5608" r="30910"/>
                  <a:stretch>
                    <a:fillRect/>
                  </a:stretch>
                </p:blipFill>
                <p:spPr bwMode="auto">
                  <a:xfrm>
                    <a:off x="2437340" y="2132265"/>
                    <a:ext cx="14859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1844086" y="1823237"/>
                  <a:ext cx="145632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Backpack indoors</a:t>
                  </a:r>
                  <a:endParaRPr lang="en-US" sz="1400" dirty="0"/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3115198" y="735737"/>
                <a:ext cx="1803400" cy="914400"/>
              </a:xfrm>
              <a:prstGeom prst="ellipse">
                <a:avLst/>
              </a:prstGeom>
              <a:noFill/>
              <a:ln w="28575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1574799" y="683609"/>
              <a:ext cx="1720785" cy="1056291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133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Analysis of PEM and modelled exposures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517"/>
            <a:ext cx="83947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Relationship </a:t>
            </a:r>
            <a:r>
              <a:rPr lang="en-US" dirty="0"/>
              <a:t>of </a:t>
            </a:r>
            <a:r>
              <a:rPr lang="en-US" dirty="0" smtClean="0"/>
              <a:t>personal </a:t>
            </a:r>
            <a:r>
              <a:rPr lang="en-US" dirty="0"/>
              <a:t>PM2.5 </a:t>
            </a:r>
            <a:r>
              <a:rPr lang="en-US" dirty="0" smtClean="0"/>
              <a:t>and UFP</a:t>
            </a:r>
          </a:p>
          <a:p>
            <a:r>
              <a:rPr lang="en-US" dirty="0" smtClean="0"/>
              <a:t>Contribution of micro-environmental UFP to total UFP exposures (accounting for inhalation rates)</a:t>
            </a:r>
          </a:p>
          <a:p>
            <a:r>
              <a:rPr lang="en-US" dirty="0"/>
              <a:t>UFP in different transport </a:t>
            </a:r>
            <a:r>
              <a:rPr lang="en-US" dirty="0" smtClean="0"/>
              <a:t>modes</a:t>
            </a:r>
          </a:p>
          <a:p>
            <a:r>
              <a:rPr lang="en-US" dirty="0" smtClean="0"/>
              <a:t>Relationship of measured outdoor PM2.5 at homes and personal PM2.5</a:t>
            </a:r>
          </a:p>
          <a:p>
            <a:r>
              <a:rPr lang="en-US" dirty="0" smtClean="0"/>
              <a:t>Relationship of modelled (i.e. LUR) outdoor home PM2.5 and UFP and personal PM2.5 and UFP </a:t>
            </a:r>
          </a:p>
          <a:p>
            <a:r>
              <a:rPr lang="en-US" dirty="0" smtClean="0"/>
              <a:t>Relationship of modelled outdoor UFP, OP and PM2.5 at homes</a:t>
            </a:r>
          </a:p>
          <a:p>
            <a:r>
              <a:rPr lang="en-US" b="1" dirty="0"/>
              <a:t>Study exposure misclassification related to </a:t>
            </a:r>
            <a:r>
              <a:rPr lang="en-US" b="1" dirty="0" smtClean="0"/>
              <a:t>exposure estimates from outdoor </a:t>
            </a:r>
            <a:r>
              <a:rPr lang="en-US" b="1" dirty="0"/>
              <a:t>air pollution </a:t>
            </a:r>
            <a:r>
              <a:rPr lang="en-US" b="1" dirty="0" smtClean="0"/>
              <a:t>models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50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321579"/>
            <a:ext cx="8229600" cy="1143000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Primary objective of personal exposure monitoring (PEM)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609732" y="1948545"/>
            <a:ext cx="7826112" cy="15654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2769" y="2382277"/>
            <a:ext cx="190912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 dirty="0" smtClean="0"/>
              <a:t>Environmental </a:t>
            </a:r>
          </a:p>
          <a:p>
            <a:r>
              <a:rPr lang="en-US" sz="2200" b="1" dirty="0" smtClean="0"/>
              <a:t>exposures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18163" y="2551554"/>
            <a:ext cx="2443761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 dirty="0" smtClean="0"/>
              <a:t>Biomarkers (omics)</a:t>
            </a:r>
            <a:endParaRPr lang="en-US" sz="2200" b="1" dirty="0"/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>
          <a:xfrm>
            <a:off x="3541890" y="2766998"/>
            <a:ext cx="1976273" cy="0"/>
          </a:xfrm>
          <a:prstGeom prst="straightConnector1">
            <a:avLst/>
          </a:prstGeom>
          <a:ln w="82550" cmpd="sng">
            <a:solidFill>
              <a:srgbClr val="4F81BD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25410" y="1697485"/>
            <a:ext cx="164900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EXPOSOME</a:t>
            </a:r>
            <a:endParaRPr lang="en-US" sz="24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2206377" y="2863709"/>
            <a:ext cx="5810515" cy="2844668"/>
            <a:chOff x="2206377" y="2863709"/>
            <a:chExt cx="5810515" cy="2844668"/>
          </a:xfrm>
        </p:grpSpPr>
        <p:sp>
          <p:nvSpPr>
            <p:cNvPr id="13" name="TextBox 12"/>
            <p:cNvSpPr txBox="1"/>
            <p:nvPr/>
          </p:nvSpPr>
          <p:spPr>
            <a:xfrm>
              <a:off x="2206377" y="4115548"/>
              <a:ext cx="928459" cy="43088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PEM 1</a:t>
              </a:r>
              <a:endParaRPr lang="en-US" sz="2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4731" y="4123602"/>
              <a:ext cx="925804" cy="43088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PEM 2</a:t>
              </a:r>
              <a:endParaRPr lang="en-US" sz="2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20431" y="4115548"/>
              <a:ext cx="925804" cy="43088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PEM 3</a:t>
              </a:r>
              <a:endParaRPr lang="en-US" sz="2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31945" y="4692714"/>
              <a:ext cx="52849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160 adults and 40 children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24-hour air pollution measurements, biological samples, and questionnaires</a:t>
              </a:r>
              <a:endParaRPr lang="en-US" sz="2000" dirty="0"/>
            </a:p>
          </p:txBody>
        </p:sp>
        <p:cxnSp>
          <p:nvCxnSpPr>
            <p:cNvPr id="20" name="Straight Arrow Connector 19"/>
            <p:cNvCxnSpPr>
              <a:stCxn id="14" idx="0"/>
            </p:cNvCxnSpPr>
            <p:nvPr/>
          </p:nvCxnSpPr>
          <p:spPr>
            <a:xfrm flipH="1" flipV="1">
              <a:off x="4573588" y="2863709"/>
              <a:ext cx="4045" cy="1259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5" idx="0"/>
            </p:cNvCxnSpPr>
            <p:nvPr/>
          </p:nvCxnSpPr>
          <p:spPr>
            <a:xfrm flipH="1" flipV="1">
              <a:off x="4704017" y="2863709"/>
              <a:ext cx="1779316" cy="12518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0"/>
            </p:cNvCxnSpPr>
            <p:nvPr/>
          </p:nvCxnSpPr>
          <p:spPr>
            <a:xfrm flipV="1">
              <a:off x="2670607" y="2863709"/>
              <a:ext cx="1735359" cy="12518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54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25"/>
            <a:ext cx="8229600" cy="4525963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GB" sz="1800" dirty="0" smtClean="0"/>
              <a:t>To </a:t>
            </a:r>
            <a:r>
              <a:rPr lang="en-GB" sz="1800" dirty="0"/>
              <a:t>develop </a:t>
            </a:r>
            <a:r>
              <a:rPr lang="en-GB" sz="1800" b="1" dirty="0" smtClean="0"/>
              <a:t>an integrated </a:t>
            </a:r>
            <a:r>
              <a:rPr lang="en-GB" sz="1800" b="1" dirty="0"/>
              <a:t>smartphone based system for measuring positioning, physical activity/inhalation and air pollution levels (fine (PM</a:t>
            </a:r>
            <a:r>
              <a:rPr lang="en-GB" sz="1800" b="1" baseline="-15000" dirty="0"/>
              <a:t>2.5</a:t>
            </a:r>
            <a:r>
              <a:rPr lang="en-GB" sz="1800" b="1" dirty="0"/>
              <a:t>) and ultrafine (</a:t>
            </a:r>
            <a:r>
              <a:rPr lang="en-GB" sz="1800" b="1" dirty="0" smtClean="0"/>
              <a:t>UFP</a:t>
            </a:r>
            <a:r>
              <a:rPr lang="en-GB" sz="1800" b="1" dirty="0"/>
              <a:t> </a:t>
            </a:r>
            <a:r>
              <a:rPr lang="en-US" sz="1800" b="1" dirty="0" smtClean="0"/>
              <a:t>–</a:t>
            </a:r>
            <a:r>
              <a:rPr lang="en-GB" sz="1800" b="1" dirty="0" smtClean="0"/>
              <a:t> PM</a:t>
            </a:r>
            <a:r>
              <a:rPr lang="en-GB" sz="1800" b="1" baseline="-25000" dirty="0" smtClean="0"/>
              <a:t>0.1</a:t>
            </a:r>
            <a:r>
              <a:rPr lang="en-GB" sz="1800" b="1" dirty="0" smtClean="0"/>
              <a:t>);</a:t>
            </a:r>
            <a:endParaRPr lang="en-GB" sz="1800" b="1" dirty="0"/>
          </a:p>
          <a:p>
            <a:pPr algn="just">
              <a:spcAft>
                <a:spcPts val="1400"/>
              </a:spcAft>
            </a:pPr>
            <a:r>
              <a:rPr lang="en-GB" sz="1800" dirty="0"/>
              <a:t>To deploy the system to make </a:t>
            </a:r>
            <a:r>
              <a:rPr lang="en-GB" sz="1800" b="1" dirty="0"/>
              <a:t>repeated, detailed personal  and residential (i.e. fixed-site, outdoors) measurements in five European cohorts </a:t>
            </a:r>
            <a:r>
              <a:rPr lang="en-GB" sz="1800" dirty="0"/>
              <a:t>[adults </a:t>
            </a:r>
            <a:r>
              <a:rPr lang="en-US" sz="1800" dirty="0"/>
              <a:t>–</a:t>
            </a:r>
            <a:r>
              <a:rPr lang="en-GB" sz="1800" dirty="0"/>
              <a:t> EPIC-Netherlands (Amsterdam and Utrecht), ECRHS-UK (Norwich), SAPALDIA-Switzerland (Basel), EPIC-Italy (Turin); children </a:t>
            </a:r>
            <a:r>
              <a:rPr lang="en-US" sz="1800" dirty="0"/>
              <a:t>–</a:t>
            </a:r>
            <a:r>
              <a:rPr lang="en-GB" sz="1800" dirty="0"/>
              <a:t> INMA-Spain (Sabadell)</a:t>
            </a:r>
            <a:r>
              <a:rPr lang="en-GB" sz="1800" dirty="0" smtClean="0"/>
              <a:t>];</a:t>
            </a:r>
          </a:p>
          <a:p>
            <a:pPr algn="just">
              <a:spcAft>
                <a:spcPts val="1400"/>
              </a:spcAft>
            </a:pPr>
            <a:r>
              <a:rPr lang="en-GB" sz="1800" dirty="0" smtClean="0"/>
              <a:t>Develop </a:t>
            </a:r>
            <a:r>
              <a:rPr lang="en-GB" sz="1800" b="1" dirty="0"/>
              <a:t>new land use regression models for </a:t>
            </a:r>
            <a:r>
              <a:rPr lang="en-GB" sz="1800" b="1" dirty="0" smtClean="0"/>
              <a:t>UFP </a:t>
            </a:r>
            <a:r>
              <a:rPr lang="en-GB" sz="1800" dirty="0" smtClean="0"/>
              <a:t>(supported by a comprehensive spatial assessment of measured concentrations of UFP in this study) and </a:t>
            </a:r>
            <a:r>
              <a:rPr lang="en-GB" sz="1800" b="1" dirty="0"/>
              <a:t>oxidative potential</a:t>
            </a:r>
            <a:r>
              <a:rPr lang="en-GB" sz="1800" dirty="0"/>
              <a:t> (from </a:t>
            </a:r>
            <a:r>
              <a:rPr lang="en-GB" sz="1800" dirty="0" smtClean="0"/>
              <a:t>PM</a:t>
            </a:r>
            <a:r>
              <a:rPr lang="en-GB" sz="1800" baseline="-25000" dirty="0" smtClean="0"/>
              <a:t>2.5</a:t>
            </a:r>
            <a:r>
              <a:rPr lang="en-GB" sz="1800" dirty="0" smtClean="0"/>
              <a:t> filters from the ESCAPE study);</a:t>
            </a:r>
          </a:p>
          <a:p>
            <a:pPr algn="just">
              <a:spcAft>
                <a:spcPts val="1400"/>
              </a:spcAft>
            </a:pPr>
            <a:r>
              <a:rPr lang="en-GB" sz="1800" dirty="0"/>
              <a:t>Study the </a:t>
            </a:r>
            <a:r>
              <a:rPr lang="en-GB" sz="1800" b="1" dirty="0" smtClean="0"/>
              <a:t>potential for misclassification </a:t>
            </a:r>
            <a:r>
              <a:rPr lang="en-GB" sz="1800" b="1" dirty="0"/>
              <a:t>in </a:t>
            </a:r>
            <a:r>
              <a:rPr lang="en-GB" sz="1800" b="1" dirty="0" smtClean="0"/>
              <a:t>traditional </a:t>
            </a:r>
            <a:r>
              <a:rPr lang="en-GB" sz="1800" b="1" dirty="0"/>
              <a:t>methods </a:t>
            </a:r>
            <a:r>
              <a:rPr lang="en-GB" sz="1800" b="1" dirty="0" smtClean="0"/>
              <a:t>of exposure assessment </a:t>
            </a:r>
            <a:r>
              <a:rPr lang="en-GB" sz="1800" dirty="0" smtClean="0"/>
              <a:t>by </a:t>
            </a:r>
            <a:r>
              <a:rPr lang="en-GB" sz="1800" dirty="0"/>
              <a:t>comparing exposures </a:t>
            </a:r>
            <a:r>
              <a:rPr lang="en-GB" sz="1800" dirty="0" smtClean="0"/>
              <a:t>measured and modelled </a:t>
            </a:r>
            <a:r>
              <a:rPr lang="en-GB" sz="1800" dirty="0"/>
              <a:t>outdoors at </a:t>
            </a:r>
            <a:r>
              <a:rPr lang="en-GB" sz="1800" dirty="0" smtClean="0"/>
              <a:t>address locations with personal </a:t>
            </a:r>
            <a:r>
              <a:rPr lang="en-GB" sz="1800" dirty="0"/>
              <a:t>exposure estimates; </a:t>
            </a:r>
            <a:endParaRPr lang="en-GB" sz="1800" dirty="0" smtClean="0"/>
          </a:p>
          <a:p>
            <a:pPr algn="just">
              <a:spcAft>
                <a:spcPts val="1400"/>
              </a:spcAft>
            </a:pPr>
            <a:r>
              <a:rPr lang="en-GB" sz="1800" dirty="0" smtClean="0"/>
              <a:t>Use the results of the study to </a:t>
            </a:r>
            <a:r>
              <a:rPr lang="en-GB" sz="1800" b="1" dirty="0" smtClean="0"/>
              <a:t>inform the development of personalised exposure models </a:t>
            </a:r>
            <a:r>
              <a:rPr lang="en-GB" sz="1800" dirty="0" smtClean="0"/>
              <a:t>that account for micro-environmental differences in exposures in space and time.</a:t>
            </a:r>
            <a:endParaRPr lang="en-GB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46201"/>
            <a:ext cx="8229600" cy="86044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Objectives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36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315200" y="5424220"/>
            <a:ext cx="1322821" cy="12832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840" y="1174924"/>
            <a:ext cx="1800000" cy="235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6217" y="1259573"/>
            <a:ext cx="21431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10301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816" y="4738812"/>
            <a:ext cx="1440000" cy="1118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urved Down Arrow 6"/>
          <p:cNvSpPr/>
          <p:nvPr/>
        </p:nvSpPr>
        <p:spPr>
          <a:xfrm>
            <a:off x="2555776" y="958900"/>
            <a:ext cx="1440160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4128815"/>
            <a:ext cx="125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PM2.5 pump/</a:t>
            </a:r>
          </a:p>
          <a:p>
            <a:r>
              <a:rPr lang="en-GB" sz="1400" dirty="0" smtClean="0">
                <a:latin typeface="Arial"/>
                <a:cs typeface="Arial"/>
              </a:rPr>
              <a:t>cyclone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200823"/>
            <a:ext cx="1348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UFP DISCmini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1740277" y="3732771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rial"/>
              <a:cs typeface="Arial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511226"/>
              </p:ext>
            </p:extLst>
          </p:nvPr>
        </p:nvGraphicFramePr>
        <p:xfrm>
          <a:off x="3508881" y="4560864"/>
          <a:ext cx="919103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Visio" r:id="rId6" imgW="972622" imgH="2375714" progId="">
                  <p:embed/>
                </p:oleObj>
              </mc:Choice>
              <mc:Fallback>
                <p:oleObj name="Visio" r:id="rId6" imgW="972622" imgH="23757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881" y="4560864"/>
                        <a:ext cx="919103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P11004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8101" y="1748995"/>
            <a:ext cx="1440000" cy="1080000"/>
          </a:xfrm>
          <a:prstGeom prst="rect">
            <a:avLst/>
          </a:prstGeom>
        </p:spPr>
      </p:pic>
      <p:pic>
        <p:nvPicPr>
          <p:cNvPr id="15" name="Picture 8" descr="http://www.electrodomesticosparahogar.com/users/1732/images/SAMSUNG_GALAXY_S3_1-1340042142.jpg.thum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2157" y="2748821"/>
            <a:ext cx="857256" cy="152401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1520" y="1436822"/>
            <a:ext cx="1368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Bespoke rack inside backpack to hold sensors and batteries</a:t>
            </a:r>
          </a:p>
        </p:txBody>
      </p:sp>
      <p:sp>
        <p:nvSpPr>
          <p:cNvPr id="18" name="Right Arrow 17"/>
          <p:cNvSpPr/>
          <p:nvPr/>
        </p:nvSpPr>
        <p:spPr>
          <a:xfrm rot="14021796">
            <a:off x="2667568" y="3760341"/>
            <a:ext cx="832149" cy="313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rial"/>
              <a:cs typeface="Aria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40637" y="1436822"/>
            <a:ext cx="13001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P103014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777" y="249311"/>
            <a:ext cx="1131112" cy="75407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363192" y="144237"/>
            <a:ext cx="205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Sensor tubes/inlets </a:t>
            </a:r>
          </a:p>
          <a:p>
            <a:r>
              <a:rPr lang="en-GB" sz="1400" dirty="0" smtClean="0">
                <a:latin typeface="Arial"/>
                <a:cs typeface="Arial"/>
              </a:rPr>
              <a:t>fitted to shoulder straps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95168" y="655707"/>
            <a:ext cx="19206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Bespoke phone </a:t>
            </a:r>
          </a:p>
          <a:p>
            <a:r>
              <a:rPr lang="en-GB" sz="1400" dirty="0" smtClean="0">
                <a:latin typeface="Arial"/>
                <a:cs typeface="Arial"/>
              </a:rPr>
              <a:t>application </a:t>
            </a:r>
          </a:p>
          <a:p>
            <a:r>
              <a:rPr lang="en-GB" sz="1400" dirty="0" smtClean="0">
                <a:latin typeface="Arial"/>
                <a:cs typeface="Arial"/>
              </a:rPr>
              <a:t>(GPS, accelerometer)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884208" y="240062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rial"/>
              <a:cs typeface="Arial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796136" y="1556367"/>
            <a:ext cx="0" cy="49250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80112" y="405847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Separate GPS &amp; accelerometer</a:t>
            </a:r>
          </a:p>
          <a:p>
            <a:r>
              <a:rPr lang="en-GB" sz="1400" dirty="0" smtClean="0">
                <a:latin typeface="Arial"/>
                <a:cs typeface="Arial"/>
              </a:rPr>
              <a:t>(used for validation of data from the phone)</a:t>
            </a:r>
            <a:endParaRPr lang="en-GB" sz="1400" dirty="0">
              <a:latin typeface="Arial"/>
              <a:cs typeface="Arial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732240" y="1556367"/>
            <a:ext cx="0" cy="56451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8674" y="4020904"/>
            <a:ext cx="129143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Bent Arrow 35"/>
          <p:cNvSpPr/>
          <p:nvPr/>
        </p:nvSpPr>
        <p:spPr>
          <a:xfrm rot="10800000">
            <a:off x="7103090" y="4416847"/>
            <a:ext cx="997253" cy="5040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7164288" y="5517232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16682" y="5790859"/>
            <a:ext cx="131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PROCESSED</a:t>
            </a:r>
          </a:p>
          <a:p>
            <a:r>
              <a:rPr lang="en-GB" sz="1400" dirty="0" smtClean="0">
                <a:latin typeface="Arial"/>
                <a:cs typeface="Arial"/>
              </a:rPr>
              <a:t>DATA</a:t>
            </a:r>
            <a:endParaRPr lang="en-GB" sz="1400" dirty="0">
              <a:latin typeface="Arial"/>
              <a:cs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5523" y="4848895"/>
            <a:ext cx="740093" cy="5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251520" y="3912791"/>
            <a:ext cx="10727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Battery </a:t>
            </a:r>
          </a:p>
          <a:p>
            <a:r>
              <a:rPr lang="en-GB" sz="1400" dirty="0" smtClean="0">
                <a:latin typeface="Arial"/>
                <a:cs typeface="Arial"/>
              </a:rPr>
              <a:t>support </a:t>
            </a:r>
          </a:p>
          <a:p>
            <a:r>
              <a:rPr lang="en-GB" sz="1400" dirty="0" smtClean="0">
                <a:latin typeface="Arial"/>
                <a:cs typeface="Arial"/>
              </a:rPr>
              <a:t>for sensors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41" name="Right Arrow 40"/>
          <p:cNvSpPr/>
          <p:nvPr/>
        </p:nvSpPr>
        <p:spPr>
          <a:xfrm rot="19344740">
            <a:off x="935596" y="3588755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rial"/>
              <a:cs typeface="Arial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4559402" y="502684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31410" y="4738812"/>
            <a:ext cx="83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SD card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35635" y="5847715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PM2.5 mass and soot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35" name="Bent-Up Arrow 34"/>
          <p:cNvSpPr/>
          <p:nvPr/>
        </p:nvSpPr>
        <p:spPr>
          <a:xfrm rot="5400000">
            <a:off x="4970580" y="3243556"/>
            <a:ext cx="476672" cy="6359016"/>
          </a:xfrm>
          <a:prstGeom prst="bentUpArrow">
            <a:avLst>
              <a:gd name="adj1" fmla="val 25000"/>
              <a:gd name="adj2" fmla="val 2657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6347061"/>
            <a:ext cx="1282134" cy="4096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Filter analysis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48101" y="3207627"/>
            <a:ext cx="1647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Bespoke software</a:t>
            </a:r>
          </a:p>
          <a:p>
            <a:r>
              <a:rPr lang="en-GB" sz="1400" dirty="0">
                <a:latin typeface="Arial"/>
                <a:cs typeface="Arial"/>
              </a:rPr>
              <a:t>t</a:t>
            </a:r>
            <a:r>
              <a:rPr lang="en-GB" sz="1400" dirty="0" smtClean="0">
                <a:latin typeface="Arial"/>
                <a:cs typeface="Arial"/>
              </a:rPr>
              <a:t>o </a:t>
            </a:r>
            <a:r>
              <a:rPr lang="en-US" sz="1400" dirty="0" smtClean="0">
                <a:latin typeface="Arial"/>
                <a:cs typeface="Arial"/>
              </a:rPr>
              <a:t>p</a:t>
            </a:r>
            <a:r>
              <a:rPr lang="en-GB" sz="1400" dirty="0" smtClean="0">
                <a:latin typeface="Arial"/>
                <a:cs typeface="Arial"/>
              </a:rPr>
              <a:t>rocess data </a:t>
            </a:r>
            <a:r>
              <a:rPr lang="en-US" sz="1400" dirty="0" smtClean="0">
                <a:latin typeface="Arial"/>
                <a:cs typeface="Arial"/>
              </a:rPr>
              <a:t>f</a:t>
            </a:r>
            <a:r>
              <a:rPr lang="en-GB" sz="1400" dirty="0" smtClean="0">
                <a:latin typeface="Arial"/>
                <a:cs typeface="Arial"/>
              </a:rPr>
              <a:t>rom sensors</a:t>
            </a:r>
          </a:p>
        </p:txBody>
      </p:sp>
      <p:cxnSp>
        <p:nvCxnSpPr>
          <p:cNvPr id="45" name="Straight Arrow Connector 44"/>
          <p:cNvCxnSpPr>
            <a:stCxn id="15" idx="1"/>
          </p:cNvCxnSpPr>
          <p:nvPr/>
        </p:nvCxnSpPr>
        <p:spPr>
          <a:xfrm flipH="1" flipV="1">
            <a:off x="6391380" y="2302865"/>
            <a:ext cx="1200777" cy="120796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image-1.jpe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6596" y="241657"/>
            <a:ext cx="1165388" cy="87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8802"/>
            <a:ext cx="8229600" cy="86895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Participant selection criteria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52127"/>
            <a:ext cx="8496944" cy="45259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Subjects enrolled in an existing cohort and have provided a baseline (i.e. archived) blood sample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40 participants per study area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Equal numbers of males and females (i.e. to cover possible gender-related response differences)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50% living on a major road (&gt;10k AADT; &gt;5K AADT in a street canyon) at ground level; 50% in background locations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Age 50-70 at the time of the first PEM session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Exclusion criteria (some of which can’t be met)</a:t>
            </a:r>
          </a:p>
          <a:p>
            <a:pPr>
              <a:spcAft>
                <a:spcPts val="1200"/>
              </a:spcAft>
            </a:pPr>
            <a:endParaRPr lang="en-US" sz="2400" dirty="0" smtClean="0"/>
          </a:p>
          <a:p>
            <a:pPr marL="0" indent="0">
              <a:spcAft>
                <a:spcPts val="1200"/>
              </a:spcAft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687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492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Status of PEM campaigns by centre (1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October 2014)</a:t>
            </a:r>
            <a:endParaRPr lang="en-US" sz="2800" b="1" dirty="0"/>
          </a:p>
        </p:txBody>
      </p:sp>
      <p:pic>
        <p:nvPicPr>
          <p:cNvPr id="4" name="Picture 3" descr="Screen Shot 2014-09-30 at 17.3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9144000" cy="38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227763" y="4221163"/>
            <a:ext cx="172878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Mean UFP:</a:t>
            </a:r>
          </a:p>
          <a:p>
            <a:pPr>
              <a:spcBef>
                <a:spcPct val="50000"/>
              </a:spcBef>
            </a:pPr>
            <a:r>
              <a:rPr lang="en-US" dirty="0"/>
              <a:t>Pers: 10,800</a:t>
            </a:r>
          </a:p>
          <a:p>
            <a:pPr>
              <a:spcBef>
                <a:spcPct val="50000"/>
              </a:spcBef>
            </a:pPr>
            <a:r>
              <a:rPr lang="en-US" dirty="0"/>
              <a:t>HO: 11,600</a:t>
            </a:r>
          </a:p>
        </p:txBody>
      </p:sp>
    </p:spTree>
    <p:extLst>
      <p:ext uri="{BB962C8B-B14F-4D97-AF65-F5344CB8AC3E}">
        <p14:creationId xmlns:p14="http://schemas.microsoft.com/office/powerpoint/2010/main" val="997418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5580063" y="3644900"/>
            <a:ext cx="172878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Mean UFP:</a:t>
            </a:r>
          </a:p>
          <a:p>
            <a:pPr>
              <a:spcBef>
                <a:spcPct val="50000"/>
              </a:spcBef>
            </a:pPr>
            <a:r>
              <a:rPr lang="en-US" dirty="0"/>
              <a:t>Pers: 4,400</a:t>
            </a:r>
          </a:p>
          <a:p>
            <a:pPr>
              <a:spcBef>
                <a:spcPct val="50000"/>
              </a:spcBef>
            </a:pPr>
            <a:r>
              <a:rPr lang="en-US" dirty="0"/>
              <a:t>HO: 10,500</a:t>
            </a:r>
          </a:p>
        </p:txBody>
      </p:sp>
    </p:spTree>
    <p:extLst>
      <p:ext uri="{BB962C8B-B14F-4D97-AF65-F5344CB8AC3E}">
        <p14:creationId xmlns:p14="http://schemas.microsoft.com/office/powerpoint/2010/main" val="1495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6372225" y="3933825"/>
            <a:ext cx="172878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Mean UFP:</a:t>
            </a:r>
          </a:p>
          <a:p>
            <a:pPr>
              <a:spcBef>
                <a:spcPct val="50000"/>
              </a:spcBef>
            </a:pPr>
            <a:r>
              <a:rPr lang="en-US" dirty="0"/>
              <a:t>Pers: 18,400</a:t>
            </a:r>
          </a:p>
          <a:p>
            <a:pPr>
              <a:spcBef>
                <a:spcPct val="50000"/>
              </a:spcBef>
            </a:pPr>
            <a:r>
              <a:rPr lang="en-US" dirty="0"/>
              <a:t>HO: 6,200</a:t>
            </a:r>
          </a:p>
        </p:txBody>
      </p:sp>
    </p:spTree>
    <p:extLst>
      <p:ext uri="{BB962C8B-B14F-4D97-AF65-F5344CB8AC3E}">
        <p14:creationId xmlns:p14="http://schemas.microsoft.com/office/powerpoint/2010/main" val="1013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865</Words>
  <Application>Microsoft Office PowerPoint</Application>
  <PresentationFormat>On-screen Show (4:3)</PresentationFormat>
  <Paragraphs>111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Visio</vt:lpstr>
      <vt:lpstr>PowerPoint Presentation</vt:lpstr>
      <vt:lpstr>Primary objective of personal exposure monitoring (PEM)</vt:lpstr>
      <vt:lpstr>Objectives</vt:lpstr>
      <vt:lpstr>PowerPoint Presentation</vt:lpstr>
      <vt:lpstr>Participant selection criteria</vt:lpstr>
      <vt:lpstr>Status of PEM campaigns by centre (1st October 2014)</vt:lpstr>
      <vt:lpstr>PowerPoint Presentation</vt:lpstr>
      <vt:lpstr>PowerPoint Presentation</vt:lpstr>
      <vt:lpstr>PowerPoint Presentation</vt:lpstr>
      <vt:lpstr>PowerPoint Presentation</vt:lpstr>
      <vt:lpstr>Location of UFP measurement sites in Norwich</vt:lpstr>
      <vt:lpstr>PowerPoint Presentation</vt:lpstr>
      <vt:lpstr>Analysis of PEM and modelled exposures</vt:lpstr>
      <vt:lpstr>Any questions?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Gulliver</dc:creator>
  <cp:lastModifiedBy>Simmons, Terrence</cp:lastModifiedBy>
  <cp:revision>20</cp:revision>
  <dcterms:created xsi:type="dcterms:W3CDTF">2014-11-20T17:39:05Z</dcterms:created>
  <dcterms:modified xsi:type="dcterms:W3CDTF">2014-12-11T13:52:41Z</dcterms:modified>
</cp:coreProperties>
</file>