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271" r:id="rId4"/>
    <p:sldId id="272" r:id="rId5"/>
    <p:sldId id="280" r:id="rId6"/>
    <p:sldId id="276" r:id="rId7"/>
    <p:sldId id="284" r:id="rId8"/>
    <p:sldId id="273" r:id="rId9"/>
    <p:sldId id="277" r:id="rId10"/>
    <p:sldId id="278" r:id="rId11"/>
    <p:sldId id="293" r:id="rId12"/>
    <p:sldId id="265" r:id="rId13"/>
    <p:sldId id="299" r:id="rId14"/>
    <p:sldId id="288" r:id="rId15"/>
    <p:sldId id="289" r:id="rId16"/>
    <p:sldId id="301" r:id="rId17"/>
    <p:sldId id="286" r:id="rId18"/>
    <p:sldId id="287" r:id="rId19"/>
    <p:sldId id="290" r:id="rId20"/>
    <p:sldId id="291" r:id="rId21"/>
    <p:sldId id="295" r:id="rId22"/>
    <p:sldId id="294" r:id="rId23"/>
    <p:sldId id="300" r:id="rId24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14" autoAdjust="0"/>
  </p:normalViewPr>
  <p:slideViewPr>
    <p:cSldViewPr>
      <p:cViewPr varScale="1">
        <p:scale>
          <a:sx n="96" d="100"/>
          <a:sy n="96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E96C-44CC-401B-969F-85D07AB4C350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F1D9C-8A0C-4077-A746-18B9A9B72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5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3E30-FA16-4472-8885-D9769EA5F7BF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7641-C153-4D4E-82CD-709136D92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8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9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083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2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Preprocessing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quality check, data exploration: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check exposures(s) distribution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check association with the exposure(s) of interest and age, sex,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as well as lifestyle factors when available to define the confounders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that need to be accounted for in subsequent analysis check if there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are any outliers in the 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dataset(s) using principal components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analysis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46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82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5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4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7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6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6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6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7641-C153-4D4E-82CD-709136D926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3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9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6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3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1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6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7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2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4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D17D-579F-436A-BFDF-E0C0EE44D37B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3183-3B50-4D07-A1EB-288E18A8A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9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52692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Metabolomics in PISCINA II</a:t>
            </a:r>
            <a:br>
              <a:rPr lang="en-GB" b="1" dirty="0" smtClean="0"/>
            </a:br>
            <a:r>
              <a:rPr lang="en-GB" b="1" dirty="0" smtClean="0"/>
              <a:t>part of the </a:t>
            </a:r>
            <a:r>
              <a:rPr lang="en-GB" b="1" dirty="0" err="1" smtClean="0"/>
              <a:t>EXPOsOMICS</a:t>
            </a:r>
            <a:r>
              <a:rPr lang="en-GB" b="1" dirty="0" smtClean="0"/>
              <a:t> project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80831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Karin van </a:t>
            </a:r>
            <a:r>
              <a:rPr lang="en-GB" dirty="0" err="1" smtClean="0"/>
              <a:t>Veldhoven</a:t>
            </a:r>
            <a:endParaRPr lang="en-GB" dirty="0" smtClean="0"/>
          </a:p>
          <a:p>
            <a:r>
              <a:rPr lang="en-GB" dirty="0" smtClean="0"/>
              <a:t>Imperial College London</a:t>
            </a:r>
          </a:p>
          <a:p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Investigators meeting</a:t>
            </a:r>
            <a:br>
              <a:rPr lang="en-GB" dirty="0" smtClean="0"/>
            </a:br>
            <a:r>
              <a:rPr lang="en-GB" dirty="0" err="1" smtClean="0"/>
              <a:t>EXPOsOMICS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26/11/2014</a:t>
            </a:r>
            <a:endParaRPr lang="en-GB" dirty="0"/>
          </a:p>
        </p:txBody>
      </p:sp>
      <p:pic>
        <p:nvPicPr>
          <p:cNvPr id="5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159" y="0"/>
            <a:ext cx="21645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4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External exposures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DBP measured in </a:t>
            </a:r>
            <a:r>
              <a:rPr lang="en-GB" u="sng" dirty="0" smtClean="0"/>
              <a:t>swimming pool water</a:t>
            </a:r>
            <a:endParaRPr lang="en-GB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775749"/>
              </p:ext>
            </p:extLst>
          </p:nvPr>
        </p:nvGraphicFramePr>
        <p:xfrm>
          <a:off x="958852" y="1988840"/>
          <a:ext cx="699752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725"/>
                <a:gridCol w="31907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Category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Nr. of species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Trihalomethanes</a:t>
                      </a:r>
                      <a:r>
                        <a:rPr lang="en-GB" sz="2400" dirty="0" smtClean="0"/>
                        <a:t> (THM)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/>
                        <a:t>Haloacetic</a:t>
                      </a:r>
                      <a:r>
                        <a:rPr lang="en-GB" sz="2400" dirty="0" smtClean="0"/>
                        <a:t> acids</a:t>
                      </a:r>
                      <a:r>
                        <a:rPr lang="en-GB" sz="2400" baseline="0" dirty="0" smtClean="0"/>
                        <a:t> (HAA)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Haloketones</a:t>
                      </a:r>
                      <a:r>
                        <a:rPr lang="en-GB" sz="2400" baseline="0" dirty="0" smtClean="0"/>
                        <a:t> (HK)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Haloacetonitrilles</a:t>
                      </a:r>
                      <a:r>
                        <a:rPr lang="en-GB" sz="2400" dirty="0" smtClean="0"/>
                        <a:t> (HAN)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Trichloramine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522920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Additional chemicals (but lower frequency) such as nitrosamines</a:t>
            </a:r>
            <a:endParaRPr lang="en-GB" sz="2400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Internal e</a:t>
            </a:r>
            <a:r>
              <a:rPr lang="en-GB" b="1" dirty="0" smtClean="0"/>
              <a:t>xposures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DBP measured in </a:t>
            </a:r>
            <a:r>
              <a:rPr lang="en-GB" u="sng" dirty="0" smtClean="0"/>
              <a:t>exhaled breath</a:t>
            </a:r>
            <a:endParaRPr lang="en-GB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87617"/>
              </p:ext>
            </p:extLst>
          </p:nvPr>
        </p:nvGraphicFramePr>
        <p:xfrm>
          <a:off x="457200" y="2172816"/>
          <a:ext cx="822960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3168353"/>
                <a:gridCol w="188255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Category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Chemical name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Formula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Trihalomethanes</a:t>
                      </a:r>
                      <a:r>
                        <a:rPr lang="en-GB" sz="2400" dirty="0" smtClean="0"/>
                        <a:t> (THM)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Chloroform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CHCl3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Bromodichloromethane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BDCM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Dibromochloromethane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DBCM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Bromoform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CHBr3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Total THM</a:t>
                      </a:r>
                      <a:endParaRPr lang="en-GB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CHCl3 + BDCM + DBCM +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CHBr3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268760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</a:rPr>
              <a:t>Physical activity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40 minutes at a calmed pace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1 technician per participant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Distance</a:t>
            </a:r>
            <a:r>
              <a:rPr lang="en-US" sz="2400" dirty="0" smtClean="0">
                <a:latin typeface="Calibri" pitchFamily="34" charset="0"/>
              </a:rPr>
              <a:t> (number of pools)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Resting time </a:t>
            </a:r>
            <a:r>
              <a:rPr lang="en-US" sz="2400" dirty="0" smtClean="0">
                <a:latin typeface="Calibri" pitchFamily="34" charset="0"/>
              </a:rPr>
              <a:t>(direct count)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b="1" dirty="0" smtClean="0">
                <a:latin typeface="Calibri" pitchFamily="34" charset="0"/>
              </a:rPr>
              <a:t> Subjective fatigue </a:t>
            </a:r>
            <a:r>
              <a:rPr lang="en-US" sz="2400" dirty="0" smtClean="0">
                <a:latin typeface="Calibri" pitchFamily="34" charset="0"/>
              </a:rPr>
              <a:t>(Borg score) before and after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Heart rate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</a:rPr>
              <a:t>pulsometer</a:t>
            </a:r>
            <a:r>
              <a:rPr lang="en-US" sz="2400" dirty="0" smtClean="0">
                <a:latin typeface="Calibri" pitchFamily="34" charset="0"/>
              </a:rPr>
              <a:t> Polar RCX 5)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77245" t="44915" r="14006" b="41931"/>
          <a:stretch>
            <a:fillRect/>
          </a:stretch>
        </p:blipFill>
        <p:spPr bwMode="auto">
          <a:xfrm>
            <a:off x="6765840" y="2394217"/>
            <a:ext cx="1800200" cy="152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3 CuadroTexto"/>
          <p:cNvSpPr txBox="1"/>
          <p:nvPr/>
        </p:nvSpPr>
        <p:spPr>
          <a:xfrm>
            <a:off x="4942288" y="4797152"/>
            <a:ext cx="3446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Questionnaires</a:t>
            </a:r>
          </a:p>
          <a:p>
            <a:r>
              <a:rPr lang="es-ES" sz="2400" dirty="0" smtClean="0"/>
              <a:t>- Sociodemographics</a:t>
            </a:r>
          </a:p>
          <a:p>
            <a:r>
              <a:rPr lang="es-ES" sz="2400" dirty="0" smtClean="0"/>
              <a:t>- Regular physical activity</a:t>
            </a:r>
          </a:p>
          <a:p>
            <a:r>
              <a:rPr lang="es-ES" sz="2400" dirty="0" smtClean="0"/>
              <a:t>- Diet</a:t>
            </a:r>
          </a:p>
          <a:p>
            <a:r>
              <a:rPr lang="es-ES" sz="2400" dirty="0" smtClean="0"/>
              <a:t>- Diary of recent activities </a:t>
            </a:r>
          </a:p>
        </p:txBody>
      </p:sp>
      <p:pic>
        <p:nvPicPr>
          <p:cNvPr id="9" name="Picture 4" descr="http://cdn.elgrupoinformatico.com/Noticias/portatil180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035996"/>
            <a:ext cx="1561356" cy="1561356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Data collection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133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Metabolomics data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99715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b="1" dirty="0" smtClean="0">
                <a:sym typeface="Wingdings" panose="05000000000000000000" pitchFamily="2" charset="2"/>
              </a:rPr>
              <a:t>Metabolites</a:t>
            </a:r>
          </a:p>
          <a:p>
            <a:pPr marL="457200" lvl="1" indent="0">
              <a:buNone/>
            </a:pPr>
            <a:r>
              <a:rPr lang="en-GB" dirty="0" smtClean="0"/>
              <a:t>- N=20,325 peak intensities from </a:t>
            </a:r>
            <a:r>
              <a:rPr lang="en-GB" dirty="0" err="1" smtClean="0"/>
              <a:t>GeneData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	&gt; N=6,781 annotated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		</a:t>
            </a:r>
            <a:endParaRPr lang="en-GB" dirty="0" smtClean="0"/>
          </a:p>
          <a:p>
            <a:pPr marL="457200" lvl="1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GB" dirty="0" smtClean="0"/>
              <a:t>- N=3,608 </a:t>
            </a:r>
            <a:r>
              <a:rPr lang="en-GB" dirty="0"/>
              <a:t>peak intensities from </a:t>
            </a:r>
            <a:r>
              <a:rPr lang="en-GB" dirty="0" smtClean="0"/>
              <a:t>IARC</a:t>
            </a:r>
          </a:p>
          <a:p>
            <a:pPr marL="0" lvl="1" indent="0">
              <a:buNone/>
            </a:pP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 smtClean="0"/>
              <a:t>&gt; None annotated</a:t>
            </a:r>
            <a:endParaRPr lang="en-GB" dirty="0"/>
          </a:p>
          <a:p>
            <a:endParaRPr lang="en-GB" dirty="0" smtClean="0"/>
          </a:p>
          <a:p>
            <a:pPr marL="450850" lvl="1" indent="0">
              <a:buNone/>
            </a:pPr>
            <a:r>
              <a:rPr lang="en-GB" dirty="0" smtClean="0"/>
              <a:t>- raw spectral data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59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Main streams of analyses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r>
              <a:rPr lang="en-GB" b="1" dirty="0" smtClean="0"/>
              <a:t>Exposure vs </a:t>
            </a:r>
            <a:r>
              <a:rPr lang="en-GB" b="1" dirty="0" smtClean="0"/>
              <a:t>metabolites</a:t>
            </a:r>
          </a:p>
          <a:p>
            <a:endParaRPr lang="en-GB" b="1" dirty="0" smtClean="0"/>
          </a:p>
          <a:p>
            <a:pPr lvl="1"/>
            <a:r>
              <a:rPr lang="en-GB" dirty="0" smtClean="0"/>
              <a:t>Single </a:t>
            </a:r>
            <a:r>
              <a:rPr lang="en-GB" dirty="0"/>
              <a:t>exposures and combinations of exposures vs metabolites </a:t>
            </a:r>
            <a:r>
              <a:rPr lang="en-GB" dirty="0">
                <a:sym typeface="Wingdings" panose="05000000000000000000" pitchFamily="2" charset="2"/>
              </a:rPr>
              <a:t> guidance re exposures from CREAL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Exposures </a:t>
            </a:r>
            <a:r>
              <a:rPr lang="en-GB" dirty="0">
                <a:sym typeface="Wingdings" panose="05000000000000000000" pitchFamily="2" charset="2"/>
              </a:rPr>
              <a:t>vs changes in metabolites (before and after </a:t>
            </a:r>
            <a:r>
              <a:rPr lang="en-GB" dirty="0" smtClean="0">
                <a:sym typeface="Wingdings" panose="05000000000000000000" pitchFamily="2" charset="2"/>
              </a:rPr>
              <a:t>swimming</a:t>
            </a:r>
            <a:r>
              <a:rPr lang="en-GB" dirty="0">
                <a:sym typeface="Wingdings" panose="05000000000000000000" pitchFamily="2" charset="2"/>
              </a:rPr>
              <a:t>)  paired </a:t>
            </a:r>
            <a:r>
              <a:rPr lang="en-GB" dirty="0" smtClean="0">
                <a:sym typeface="Wingdings" panose="05000000000000000000" pitchFamily="2" charset="2"/>
              </a:rPr>
              <a:t>analyses</a:t>
            </a:r>
            <a:endParaRPr lang="en-GB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GB" sz="16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GB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5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Main streams of analyses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/>
          </a:bodyPr>
          <a:lstStyle/>
          <a:p>
            <a:r>
              <a:rPr lang="en-GB" b="1" dirty="0" smtClean="0"/>
              <a:t>Metabolites vs outcome</a:t>
            </a:r>
          </a:p>
          <a:p>
            <a:endParaRPr lang="en-GB" sz="1700" b="1" dirty="0" smtClean="0"/>
          </a:p>
          <a:p>
            <a:pPr lvl="1"/>
            <a:r>
              <a:rPr lang="en-GB" dirty="0" smtClean="0"/>
              <a:t>Cluster individuals with respect to their short-term metabolic response to exposure</a:t>
            </a:r>
          </a:p>
          <a:p>
            <a:pPr marL="457200" lvl="1" indent="0">
              <a:buNone/>
            </a:pPr>
            <a:endParaRPr lang="en-GB" sz="1600" b="1" dirty="0" smtClean="0"/>
          </a:p>
          <a:p>
            <a:pPr lvl="1"/>
            <a:r>
              <a:rPr lang="en-GB" dirty="0" smtClean="0"/>
              <a:t>Identify relationship between individual heterogeneity in the metabolic responses to exposure and:</a:t>
            </a:r>
          </a:p>
          <a:p>
            <a:pPr lvl="2"/>
            <a:r>
              <a:rPr lang="en-GB" dirty="0" err="1" smtClean="0"/>
              <a:t>Genotoxicity</a:t>
            </a:r>
            <a:r>
              <a:rPr lang="en-GB" dirty="0" smtClean="0"/>
              <a:t> (micronuclei in lymphocytes and reticulocytes)</a:t>
            </a:r>
          </a:p>
          <a:p>
            <a:pPr lvl="2"/>
            <a:r>
              <a:rPr lang="en-GB" dirty="0" smtClean="0"/>
              <a:t>Respiratory biomarker (CC16)</a:t>
            </a:r>
          </a:p>
          <a:p>
            <a:pPr lvl="2"/>
            <a:r>
              <a:rPr lang="en-GB" dirty="0" smtClean="0"/>
              <a:t>Mutagenicity</a:t>
            </a:r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9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274638"/>
            <a:ext cx="8229600" cy="1143000"/>
          </a:xfrm>
        </p:spPr>
        <p:txBody>
          <a:bodyPr/>
          <a:lstStyle/>
          <a:p>
            <a:r>
              <a:rPr lang="en-GB" b="1" dirty="0" smtClean="0"/>
              <a:t>Pre-processing, quality checks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Check exposure distribution </a:t>
            </a:r>
          </a:p>
          <a:p>
            <a:endParaRPr lang="en-GB" sz="1800" dirty="0" smtClean="0"/>
          </a:p>
          <a:p>
            <a:r>
              <a:rPr lang="en-GB" dirty="0" smtClean="0"/>
              <a:t>Check association with exposures of interest and age, sex, BMI, other potential confounders </a:t>
            </a:r>
            <a:r>
              <a:rPr lang="en-GB" dirty="0" smtClean="0">
                <a:sym typeface="Wingdings" panose="05000000000000000000" pitchFamily="2" charset="2"/>
              </a:rPr>
              <a:t> account for these in subsequent analyses</a:t>
            </a:r>
          </a:p>
          <a:p>
            <a:endParaRPr lang="en-GB" sz="1800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Filtering of </a:t>
            </a:r>
            <a:r>
              <a:rPr lang="en-GB" dirty="0" err="1" smtClean="0">
                <a:sym typeface="Wingdings" panose="05000000000000000000" pitchFamily="2" charset="2"/>
              </a:rPr>
              <a:t>metabolomic</a:t>
            </a:r>
            <a:r>
              <a:rPr lang="en-GB" dirty="0" smtClean="0">
                <a:sym typeface="Wingdings" panose="05000000000000000000" pitchFamily="2" charset="2"/>
              </a:rPr>
              <a:t> features</a:t>
            </a:r>
          </a:p>
          <a:p>
            <a:endParaRPr lang="en-GB" sz="1900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PCA to identify outliers and main sources of variation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15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Univariate</a:t>
            </a:r>
            <a:r>
              <a:rPr lang="en-GB" b="1" dirty="0" smtClean="0"/>
              <a:t> analyses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/>
          <a:lstStyle/>
          <a:p>
            <a:r>
              <a:rPr lang="en-GB" dirty="0" smtClean="0"/>
              <a:t>Benchmark model: (generalized) linear models, adjusted for potential confounders</a:t>
            </a:r>
          </a:p>
          <a:p>
            <a:endParaRPr lang="en-GB" dirty="0" smtClean="0"/>
          </a:p>
          <a:p>
            <a:r>
              <a:rPr lang="en-GB" dirty="0" smtClean="0"/>
              <a:t>Extension: investigating non-linear alternatives (Generalized Additive Models: GAMs)</a:t>
            </a:r>
          </a:p>
          <a:p>
            <a:endParaRPr lang="en-GB" dirty="0" smtClean="0"/>
          </a:p>
          <a:p>
            <a:r>
              <a:rPr lang="en-GB" dirty="0" smtClean="0"/>
              <a:t>Multiple testing correction: </a:t>
            </a:r>
            <a:r>
              <a:rPr lang="en-GB" dirty="0"/>
              <a:t>control FWER Comparison </a:t>
            </a:r>
            <a:r>
              <a:rPr lang="en-GB" dirty="0" smtClean="0"/>
              <a:t>with alternative strategies</a:t>
            </a:r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41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Multivariate analyses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Partial Least Squares regression (PLS)</a:t>
            </a:r>
          </a:p>
          <a:p>
            <a:endParaRPr lang="en-GB" sz="2800" dirty="0" smtClean="0"/>
          </a:p>
          <a:p>
            <a:r>
              <a:rPr lang="en-GB" sz="2800" dirty="0" smtClean="0"/>
              <a:t>Orthogonal Projections to Latent Structures (OPLS) or Bidirectional Orthogonal Projections to Latent Structures (O2PLS)</a:t>
            </a:r>
          </a:p>
          <a:p>
            <a:endParaRPr lang="en-GB" sz="2800" dirty="0"/>
          </a:p>
          <a:p>
            <a:r>
              <a:rPr lang="en-GB" sz="2800" dirty="0" smtClean="0"/>
              <a:t>Exploratory use of variable selection approaches: </a:t>
            </a:r>
          </a:p>
          <a:p>
            <a:pPr lvl="1">
              <a:buFontTx/>
              <a:buChar char="-"/>
            </a:pPr>
            <a:r>
              <a:rPr lang="en-GB" sz="2400" dirty="0" smtClean="0"/>
              <a:t>Penalized regression </a:t>
            </a:r>
          </a:p>
          <a:p>
            <a:pPr lvl="1">
              <a:buFontTx/>
              <a:buChar char="-"/>
            </a:pPr>
            <a:r>
              <a:rPr lang="en-GB" sz="2400" dirty="0" smtClean="0"/>
              <a:t>Bayesian variable selection (BVS) </a:t>
            </a:r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55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Validation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Cross-validation (included in O-PLS)</a:t>
            </a:r>
          </a:p>
          <a:p>
            <a:endParaRPr lang="en-GB" dirty="0" smtClean="0"/>
          </a:p>
          <a:p>
            <a:r>
              <a:rPr lang="en-GB" dirty="0" smtClean="0"/>
              <a:t>Independent external validation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Perhaps using MCC?</a:t>
            </a:r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54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</p:spPr>
        <p:txBody>
          <a:bodyPr/>
          <a:lstStyle/>
          <a:p>
            <a:r>
              <a:rPr lang="en-GB" b="1" dirty="0" smtClean="0"/>
              <a:t>Metabolomics in </a:t>
            </a:r>
            <a:r>
              <a:rPr lang="en-GB" b="1" dirty="0" err="1" smtClean="0"/>
              <a:t>EXPOsOMICS</a:t>
            </a:r>
            <a:endParaRPr lang="en-GB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213513"/>
              </p:ext>
            </p:extLst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2088232"/>
                <a:gridCol w="2016224"/>
                <a:gridCol w="1224136"/>
                <a:gridCol w="13784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Study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Exposure</a:t>
                      </a:r>
                      <a:r>
                        <a:rPr lang="en-GB" baseline="0" dirty="0" smtClean="0"/>
                        <a:t> markers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 metabolomic</a:t>
                      </a:r>
                      <a:r>
                        <a:rPr lang="en-GB" baseline="0" dirty="0" smtClean="0"/>
                        <a:t> features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 samples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 received?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ALSPAC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Air pollution: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UFP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231 annotated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PARTLY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TAPAS2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Air pollution: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UFP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PISCINA air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dirty="0" smtClean="0"/>
                        <a:t>Air pollution: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UFP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PISCINA</a:t>
                      </a:r>
                      <a:r>
                        <a:rPr lang="en-GB" baseline="0" dirty="0" smtClean="0"/>
                        <a:t> 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Water pollution: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THM, </a:t>
                      </a:r>
                      <a:r>
                        <a:rPr lang="en-GB" sz="1800" baseline="0" dirty="0" smtClean="0"/>
                        <a:t>HAA, HK,</a:t>
                      </a:r>
                      <a:r>
                        <a:rPr lang="en-GB" sz="1800" dirty="0" smtClean="0"/>
                        <a:t> HAN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20,325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6,781 annotated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013176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EXPOsOMICS</a:t>
            </a:r>
            <a:endParaRPr lang="en-GB" sz="2400" b="1" dirty="0" smtClean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Identification of internal markers of external exposure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sz="2400" dirty="0" smtClean="0"/>
              <a:t>Relate markers of exposure to the disease outcome and elucidate how their effect is mediated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85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Pathway analyses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Metabolite </a:t>
            </a:r>
            <a:r>
              <a:rPr lang="en-GB" dirty="0" smtClean="0"/>
              <a:t>Set Enrichment Analysis (MSEA)</a:t>
            </a:r>
          </a:p>
          <a:p>
            <a:endParaRPr lang="en-GB" dirty="0" smtClean="0"/>
          </a:p>
          <a:p>
            <a:r>
              <a:rPr lang="en-GB" dirty="0" err="1" smtClean="0"/>
              <a:t>Metscape</a:t>
            </a:r>
            <a:r>
              <a:rPr lang="en-GB" dirty="0" smtClean="0"/>
              <a:t> </a:t>
            </a:r>
            <a:r>
              <a:rPr lang="en-GB" dirty="0" smtClean="0"/>
              <a:t>database</a:t>
            </a:r>
          </a:p>
          <a:p>
            <a:endParaRPr lang="en-GB" dirty="0" smtClean="0"/>
          </a:p>
          <a:p>
            <a:r>
              <a:rPr lang="en-GB" dirty="0" smtClean="0"/>
              <a:t>Colleagues from IARC to advise</a:t>
            </a:r>
            <a:endParaRPr lang="en-GB" dirty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97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Descriptive </a:t>
            </a:r>
            <a:r>
              <a:rPr lang="en-GB" b="1" dirty="0" smtClean="0"/>
              <a:t>– </a:t>
            </a:r>
            <a:r>
              <a:rPr lang="en-GB" b="1" dirty="0" smtClean="0"/>
              <a:t>study population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664451"/>
              </p:ext>
            </p:extLst>
          </p:nvPr>
        </p:nvGraphicFramePr>
        <p:xfrm>
          <a:off x="1259632" y="2075264"/>
          <a:ext cx="662473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Characteristic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(%)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Sex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Male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 (50%)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Female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 (50%)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Age (years)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  Mean (± sd)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25.04 (5.25)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  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18.04 – 37.85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BMI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  Mean (± sd)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23.74 (3.29)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  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16.55 – 32.46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Physical activity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   Distance swam (m) (Mean</a:t>
                      </a:r>
                      <a:r>
                        <a:rPr lang="en-GB" baseline="0" dirty="0" smtClean="0"/>
                        <a:t> (± sd)</a:t>
                      </a:r>
                      <a:r>
                        <a:rPr lang="en-GB" baseline="0" dirty="0"/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996.2 (317.2)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169151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Table – Population characteristics</a:t>
            </a:r>
            <a:endParaRPr lang="en-GB" b="1" dirty="0"/>
          </a:p>
        </p:txBody>
      </p:sp>
      <p:pic>
        <p:nvPicPr>
          <p:cNvPr id="6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9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Exposure PRE </a:t>
            </a:r>
            <a:r>
              <a:rPr lang="en-GB" b="1" dirty="0" smtClean="0"/>
              <a:t>and </a:t>
            </a:r>
            <a:r>
              <a:rPr lang="en-GB" b="1" dirty="0" smtClean="0"/>
              <a:t>POST </a:t>
            </a:r>
            <a:r>
              <a:rPr lang="en-GB" b="1" dirty="0" smtClean="0"/>
              <a:t>swimming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659686"/>
              </p:ext>
            </p:extLst>
          </p:nvPr>
        </p:nvGraphicFramePr>
        <p:xfrm>
          <a:off x="457200" y="2580104"/>
          <a:ext cx="829126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228"/>
                <a:gridCol w="2571836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Measurement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Difference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POST - PRE </a:t>
                      </a:r>
                      <a:r>
                        <a:rPr lang="en-GB" dirty="0" smtClean="0"/>
                        <a:t>swimming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P-value </a:t>
                      </a:r>
                    </a:p>
                    <a:p>
                      <a:pPr algn="ctr"/>
                      <a:r>
                        <a:rPr lang="en-GB" dirty="0" smtClean="0"/>
                        <a:t>paired</a:t>
                      </a:r>
                      <a:r>
                        <a:rPr lang="en-GB" baseline="0" dirty="0" smtClean="0"/>
                        <a:t> t-test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Chloroform</a:t>
                      </a:r>
                      <a:r>
                        <a:rPr lang="en-GB" baseline="0" dirty="0" smtClean="0"/>
                        <a:t> (µg/m</a:t>
                      </a:r>
                      <a:r>
                        <a:rPr lang="en-GB" baseline="30000" dirty="0" smtClean="0"/>
                        <a:t>3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2.2e-16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Bromodichloromethane</a:t>
                      </a:r>
                      <a:r>
                        <a:rPr lang="en-GB" dirty="0" smtClean="0"/>
                        <a:t>  </a:t>
                      </a:r>
                      <a:r>
                        <a:rPr lang="en-GB" baseline="0" dirty="0" smtClean="0"/>
                        <a:t>(µg/m</a:t>
                      </a:r>
                      <a:r>
                        <a:rPr lang="en-GB" baseline="30000" dirty="0" smtClean="0"/>
                        <a:t>3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2.2e-16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Dibromochloromethane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(µg/m</a:t>
                      </a:r>
                      <a:r>
                        <a:rPr lang="en-GB" baseline="30000" dirty="0" smtClean="0"/>
                        <a:t>3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2.2e-16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Bromoform</a:t>
                      </a:r>
                      <a:r>
                        <a:rPr lang="en-GB" baseline="0" dirty="0" smtClean="0"/>
                        <a:t>(µg/m</a:t>
                      </a:r>
                      <a:r>
                        <a:rPr lang="en-GB" baseline="30000" dirty="0" smtClean="0"/>
                        <a:t>3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1.875e-12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 THMs </a:t>
                      </a:r>
                      <a:r>
                        <a:rPr lang="en-GB" b="1" baseline="0" dirty="0" smtClean="0"/>
                        <a:t>(µg/m</a:t>
                      </a:r>
                      <a:r>
                        <a:rPr lang="en-GB" b="1" baseline="30000" dirty="0" smtClean="0"/>
                        <a:t>3</a:t>
                      </a:r>
                      <a:r>
                        <a:rPr lang="en-GB" b="1" baseline="0" dirty="0" smtClean="0"/>
                        <a:t>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14.13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2.2e-16</a:t>
                      </a:r>
                      <a:endParaRPr lang="en-GB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1955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Table – </a:t>
            </a:r>
            <a:r>
              <a:rPr lang="en-GB" b="1" dirty="0" err="1" smtClean="0"/>
              <a:t>Trihalomethanes</a:t>
            </a:r>
            <a:r>
              <a:rPr lang="en-GB" b="1" dirty="0" smtClean="0"/>
              <a:t> in </a:t>
            </a:r>
            <a:r>
              <a:rPr lang="en-GB" b="1" dirty="0" smtClean="0"/>
              <a:t>exhaled </a:t>
            </a:r>
            <a:r>
              <a:rPr lang="en-GB" b="1" dirty="0"/>
              <a:t>breath - before and after swimming </a:t>
            </a:r>
            <a:endParaRPr lang="en-GB" b="1" dirty="0"/>
          </a:p>
        </p:txBody>
      </p:sp>
      <p:pic>
        <p:nvPicPr>
          <p:cNvPr id="6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3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Acknowledgements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Marc </a:t>
            </a:r>
            <a:r>
              <a:rPr lang="en-GB" dirty="0" err="1" smtClean="0"/>
              <a:t>Chadeau-Hyam</a:t>
            </a:r>
            <a:endParaRPr lang="en-GB" dirty="0" smtClean="0"/>
          </a:p>
          <a:p>
            <a:r>
              <a:rPr lang="en-GB" dirty="0" smtClean="0"/>
              <a:t>Paolo Vineis</a:t>
            </a:r>
          </a:p>
          <a:p>
            <a:endParaRPr lang="en-GB" dirty="0"/>
          </a:p>
          <a:p>
            <a:r>
              <a:rPr lang="en-GB" dirty="0" smtClean="0"/>
              <a:t>Florence Guida</a:t>
            </a:r>
          </a:p>
          <a:p>
            <a:r>
              <a:rPr lang="en-GB" dirty="0" smtClean="0"/>
              <a:t>Michelle Plusquin</a:t>
            </a:r>
          </a:p>
          <a:p>
            <a:r>
              <a:rPr lang="en-GB" dirty="0" err="1" smtClean="0"/>
              <a:t>Raphaele</a:t>
            </a:r>
            <a:r>
              <a:rPr lang="en-GB" dirty="0" smtClean="0"/>
              <a:t> </a:t>
            </a:r>
            <a:r>
              <a:rPr lang="en-GB" dirty="0" err="1" smtClean="0"/>
              <a:t>Castagne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CREAL + PISCINA volunteers</a:t>
            </a:r>
            <a:endParaRPr lang="en-GB" dirty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-490"/>
            <a:ext cx="1478424" cy="8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05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PISCINA study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688632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/>
              <a:t>Ongoing experimental study </a:t>
            </a:r>
            <a:r>
              <a:rPr lang="en-GB" sz="3000" dirty="0"/>
              <a:t>of swimmers in </a:t>
            </a:r>
            <a:r>
              <a:rPr lang="en-GB" sz="3000" b="1" dirty="0" smtClean="0"/>
              <a:t>pools</a:t>
            </a:r>
          </a:p>
          <a:p>
            <a:endParaRPr lang="en-GB" sz="3000" b="1" dirty="0" smtClean="0"/>
          </a:p>
          <a:p>
            <a:pPr>
              <a:spcBef>
                <a:spcPts val="0"/>
              </a:spcBef>
            </a:pPr>
            <a:r>
              <a:rPr lang="en-GB" sz="3000" dirty="0" smtClean="0"/>
              <a:t>Exposure to water </a:t>
            </a:r>
            <a:r>
              <a:rPr lang="en-GB" sz="3000" b="1" dirty="0" smtClean="0"/>
              <a:t>disinfection </a:t>
            </a:r>
            <a:r>
              <a:rPr lang="en-GB" sz="3000" b="1" dirty="0"/>
              <a:t>by-products</a:t>
            </a:r>
            <a:r>
              <a:rPr lang="en-GB" sz="3000" dirty="0"/>
              <a:t> (DBPs) </a:t>
            </a:r>
            <a:r>
              <a:rPr lang="en-GB" sz="3000" dirty="0" smtClean="0"/>
              <a:t>and their short-term effects</a:t>
            </a:r>
          </a:p>
          <a:p>
            <a:pPr>
              <a:spcBef>
                <a:spcPts val="0"/>
              </a:spcBef>
            </a:pPr>
            <a:endParaRPr lang="en-GB" sz="3000" dirty="0"/>
          </a:p>
          <a:p>
            <a:pPr>
              <a:spcBef>
                <a:spcPts val="0"/>
              </a:spcBef>
            </a:pPr>
            <a:r>
              <a:rPr lang="en-GB" sz="3000" dirty="0" smtClean="0"/>
              <a:t>Extensive identification of DBPs in swimming pool water and air as well as biological samples (exhaled breath, blood and urine) and identify:</a:t>
            </a:r>
          </a:p>
          <a:p>
            <a:pPr lvl="2"/>
            <a:r>
              <a:rPr lang="en-GB" sz="2800" dirty="0" smtClean="0"/>
              <a:t>Mutagenicity</a:t>
            </a:r>
          </a:p>
          <a:p>
            <a:pPr lvl="2"/>
            <a:r>
              <a:rPr lang="en-GB" sz="2800" dirty="0" err="1" smtClean="0"/>
              <a:t>Genotoxicity</a:t>
            </a:r>
            <a:endParaRPr lang="en-GB" sz="2800" dirty="0" smtClean="0"/>
          </a:p>
          <a:p>
            <a:pPr lvl="2"/>
            <a:r>
              <a:rPr lang="en-GB" sz="2800" dirty="0" smtClean="0"/>
              <a:t>Short-term respiratory health                               effects</a:t>
            </a:r>
          </a:p>
        </p:txBody>
      </p:sp>
      <p:pic>
        <p:nvPicPr>
          <p:cNvPr id="6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nab.org/sites/default/files/CNAB_Piscina_interi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993" y="4849121"/>
            <a:ext cx="3016332" cy="2008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   Why disinfection by-products   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400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Disinfection by-products (DBPs) – formed by the reaction of dis-</a:t>
            </a:r>
            <a:r>
              <a:rPr lang="en-GB" sz="2400" dirty="0" err="1" smtClean="0"/>
              <a:t>infectants</a:t>
            </a:r>
            <a:r>
              <a:rPr lang="en-GB" sz="2400" dirty="0" smtClean="0"/>
              <a:t> with natural organic matter – unintended consequence of trying to kill pathogens in drinking water and swimming pools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2400" dirty="0" smtClean="0"/>
              <a:t>Primary routes of exposure in pools 	- inhalation</a:t>
            </a:r>
          </a:p>
          <a:p>
            <a:pPr marL="0" indent="0">
              <a:buNone/>
            </a:pPr>
            <a:r>
              <a:rPr lang="en-GB" sz="2400" dirty="0" smtClean="0"/>
              <a:t>                                                       	</a:t>
            </a:r>
            <a:r>
              <a:rPr lang="en-GB" sz="2400" dirty="0"/>
              <a:t>	</a:t>
            </a:r>
            <a:r>
              <a:rPr lang="en-GB" sz="2400" dirty="0" smtClean="0"/>
              <a:t>- dermal absorption</a:t>
            </a:r>
          </a:p>
          <a:p>
            <a:endParaRPr lang="en-GB" sz="1600" dirty="0" smtClean="0"/>
          </a:p>
          <a:p>
            <a:r>
              <a:rPr lang="en-GB" sz="2400" dirty="0" smtClean="0"/>
              <a:t>&gt; 600 DBPs identified in drinking water – many mutagenic or carcinogenic</a:t>
            </a:r>
          </a:p>
          <a:p>
            <a:pPr lvl="1"/>
            <a:r>
              <a:rPr lang="en-GB" sz="2000" dirty="0"/>
              <a:t>Respiratory </a:t>
            </a:r>
            <a:r>
              <a:rPr lang="en-GB" sz="2000" dirty="0" smtClean="0"/>
              <a:t>irritation</a:t>
            </a:r>
            <a:endParaRPr lang="en-GB" sz="2000" dirty="0"/>
          </a:p>
          <a:p>
            <a:pPr lvl="1"/>
            <a:r>
              <a:rPr lang="en-GB" sz="2000" dirty="0" smtClean="0"/>
              <a:t>Increased </a:t>
            </a:r>
            <a:r>
              <a:rPr lang="en-GB" sz="2000" dirty="0" smtClean="0"/>
              <a:t>risk of bladder cancer</a:t>
            </a:r>
          </a:p>
          <a:p>
            <a:pPr lvl="1"/>
            <a:endParaRPr lang="en-GB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Mutagenic levels </a:t>
            </a:r>
            <a:r>
              <a:rPr lang="en-GB" sz="2400" dirty="0"/>
              <a:t>in swimming pool water </a:t>
            </a:r>
            <a:r>
              <a:rPr lang="en-GB" sz="2400" dirty="0" smtClean="0"/>
              <a:t>were found to be similar to that of drinking </a:t>
            </a:r>
            <a:r>
              <a:rPr lang="en-GB" sz="2400" dirty="0"/>
              <a:t>water (Richardson et al)</a:t>
            </a:r>
          </a:p>
          <a:p>
            <a:pPr lvl="1"/>
            <a:endParaRPr lang="en-GB" sz="2000" dirty="0" smtClean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2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Disinfection by-products 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318154"/>
              </p:ext>
            </p:extLst>
          </p:nvPr>
        </p:nvGraphicFramePr>
        <p:xfrm>
          <a:off x="179512" y="1916832"/>
          <a:ext cx="878497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440160"/>
                <a:gridCol w="1440160"/>
                <a:gridCol w="1512168"/>
                <a:gridCol w="1944217"/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Chloroform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Bromoform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Heloacetic</a:t>
                      </a:r>
                      <a:r>
                        <a:rPr lang="en-GB" sz="2000" baseline="0" dirty="0" smtClean="0"/>
                        <a:t> acids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IARC</a:t>
                      </a:r>
                      <a:r>
                        <a:rPr lang="en-GB" sz="2000" b="1" baseline="0" dirty="0" smtClean="0"/>
                        <a:t> classification:</a:t>
                      </a:r>
                    </a:p>
                    <a:p>
                      <a:r>
                        <a:rPr lang="en-GB" sz="2000" b="1" baseline="0" dirty="0" smtClean="0"/>
                        <a:t>Possibly carcinogenic to humans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Mutagenic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Cytotoxic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Regulated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Drinking EU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Drinking US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Pools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0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PISCINA 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000" dirty="0"/>
              <a:t>Precursor - PISCINA I: 50 healthy, non-smoking </a:t>
            </a:r>
            <a:r>
              <a:rPr lang="en-GB" sz="3000" dirty="0" smtClean="0"/>
              <a:t>adult volunteers</a:t>
            </a: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lvl="1">
              <a:spcBef>
                <a:spcPts val="0"/>
              </a:spcBef>
            </a:pPr>
            <a:r>
              <a:rPr lang="en-GB" sz="2600" dirty="0"/>
              <a:t>Exposure to DBP</a:t>
            </a:r>
          </a:p>
          <a:p>
            <a:pPr lvl="1">
              <a:spcBef>
                <a:spcPts val="0"/>
              </a:spcBef>
            </a:pPr>
            <a:r>
              <a:rPr lang="en-GB" sz="2600" dirty="0"/>
              <a:t>Short term respiratory health effects</a:t>
            </a:r>
          </a:p>
          <a:p>
            <a:pPr lvl="1">
              <a:spcBef>
                <a:spcPts val="0"/>
              </a:spcBef>
            </a:pPr>
            <a:r>
              <a:rPr lang="en-GB" sz="2600" dirty="0"/>
              <a:t>Genetic damage after swimming</a:t>
            </a:r>
            <a:endParaRPr lang="en-GB" b="1" dirty="0"/>
          </a:p>
          <a:p>
            <a:endParaRPr lang="en-GB" dirty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824555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7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 results PISCINA 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3285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Many new DBPs identified – not previously reported in swimming pools or drinking water</a:t>
            </a:r>
          </a:p>
          <a:p>
            <a:endParaRPr lang="en-GB" dirty="0" smtClean="0"/>
          </a:p>
          <a:p>
            <a:r>
              <a:rPr lang="en-GB" dirty="0" smtClean="0"/>
              <a:t>After swimming</a:t>
            </a:r>
          </a:p>
          <a:p>
            <a:pPr lvl="1"/>
            <a:r>
              <a:rPr lang="en-GB" dirty="0" smtClean="0"/>
              <a:t>concentration of DBPs in exhaled breath 7x higher</a:t>
            </a:r>
          </a:p>
          <a:p>
            <a:pPr lvl="1"/>
            <a:r>
              <a:rPr lang="en-GB" dirty="0" smtClean="0"/>
              <a:t>↑ </a:t>
            </a:r>
            <a:r>
              <a:rPr lang="en-GB" dirty="0" err="1" smtClean="0"/>
              <a:t>micronucleated</a:t>
            </a:r>
            <a:r>
              <a:rPr lang="en-GB" dirty="0" smtClean="0"/>
              <a:t> lymphocytes (</a:t>
            </a:r>
            <a:r>
              <a:rPr lang="en-GB" dirty="0" err="1" smtClean="0"/>
              <a:t>genotoxicity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↑ urine mutagenicity</a:t>
            </a:r>
          </a:p>
          <a:p>
            <a:pPr lvl="1"/>
            <a:r>
              <a:rPr lang="en-GB" dirty="0" smtClean="0"/>
              <a:t>↑ serum CC16 levels (marker of lung epithelium permeability)</a:t>
            </a:r>
          </a:p>
          <a:p>
            <a:pPr lvl="1"/>
            <a:r>
              <a:rPr lang="en-GB" dirty="0" smtClean="0"/>
              <a:t>Exhaled </a:t>
            </a:r>
            <a:r>
              <a:rPr lang="en-GB" dirty="0" err="1" smtClean="0"/>
              <a:t>bromoform</a:t>
            </a:r>
            <a:r>
              <a:rPr lang="en-GB" dirty="0" smtClean="0"/>
              <a:t> associated with gene expression changes: 11 genes </a:t>
            </a:r>
            <a:r>
              <a:rPr lang="en-GB" dirty="0" err="1" smtClean="0"/>
              <a:t>upregulated</a:t>
            </a:r>
            <a:r>
              <a:rPr lang="en-GB" dirty="0" smtClean="0"/>
              <a:t>, 9 enriched to airway inflammation</a:t>
            </a:r>
          </a:p>
          <a:p>
            <a:pPr marL="354013" lvl="1" indent="-354013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3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PISCINA II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85740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Follow-up of PISCINA I – Short-term study carried </a:t>
            </a:r>
            <a:r>
              <a:rPr lang="en-GB" sz="2800" dirty="0"/>
              <a:t>out at CREAL (Barcelona) between June and December 2013. </a:t>
            </a:r>
          </a:p>
          <a:p>
            <a:endParaRPr lang="en-GB" sz="2800" dirty="0" smtClean="0"/>
          </a:p>
          <a:p>
            <a:r>
              <a:rPr lang="en-GB" sz="2800" b="1" dirty="0" smtClean="0"/>
              <a:t>Aim </a:t>
            </a:r>
            <a:r>
              <a:rPr lang="en-GB" sz="2800" dirty="0" smtClean="0"/>
              <a:t>– detailed, expanded </a:t>
            </a:r>
            <a:r>
              <a:rPr lang="en-GB" sz="2800" dirty="0"/>
              <a:t>exposure assessment of </a:t>
            </a:r>
            <a:r>
              <a:rPr lang="en-GB" sz="2800" dirty="0" smtClean="0"/>
              <a:t>DBP </a:t>
            </a:r>
            <a:r>
              <a:rPr lang="en-GB" sz="2800" dirty="0"/>
              <a:t>in swimming pools and the impact on biomarkers of </a:t>
            </a:r>
            <a:r>
              <a:rPr lang="en-GB" sz="2800" dirty="0" smtClean="0"/>
              <a:t>effect: 	</a:t>
            </a:r>
            <a:r>
              <a:rPr lang="en-GB" sz="2400" dirty="0" smtClean="0"/>
              <a:t>- </a:t>
            </a:r>
            <a:r>
              <a:rPr lang="en-GB" sz="2400" dirty="0" err="1"/>
              <a:t>genotoxicity</a:t>
            </a:r>
            <a:r>
              <a:rPr lang="en-GB" sz="2400" dirty="0"/>
              <a:t> (</a:t>
            </a:r>
            <a:r>
              <a:rPr lang="en-GB" sz="2400" dirty="0" smtClean="0"/>
              <a:t>micronuclei in lymphocytes and reticulocytes)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	- respiratory (cc16)</a:t>
            </a:r>
          </a:p>
          <a:p>
            <a:pPr marL="0" indent="0">
              <a:buNone/>
            </a:pPr>
            <a:r>
              <a:rPr lang="en-GB" sz="2400" dirty="0" smtClean="0"/>
              <a:t>	- mutagenicity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</a:t>
            </a:r>
            <a:r>
              <a:rPr lang="en-GB" sz="2400" dirty="0" err="1" smtClean="0"/>
              <a:t>omics</a:t>
            </a:r>
            <a:r>
              <a:rPr lang="en-GB" sz="2400" dirty="0" smtClean="0"/>
              <a:t> (metabolomics, proteomics, </a:t>
            </a:r>
            <a:r>
              <a:rPr lang="en-GB" sz="2400" dirty="0" err="1" smtClean="0"/>
              <a:t>transcriptomics</a:t>
            </a:r>
            <a:r>
              <a:rPr lang="en-GB" sz="2400" dirty="0" smtClean="0"/>
              <a:t>,     		  </a:t>
            </a:r>
            <a:r>
              <a:rPr lang="en-GB" sz="2400" dirty="0" err="1" smtClean="0"/>
              <a:t>adductomics</a:t>
            </a:r>
            <a:r>
              <a:rPr lang="en-GB" sz="2400" dirty="0" smtClean="0"/>
              <a:t>)</a:t>
            </a:r>
          </a:p>
          <a:p>
            <a:endParaRPr lang="en-GB" sz="2800" dirty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Design PISCINA II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5892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Cross-over study – indoor chlorinated pool</a:t>
            </a:r>
          </a:p>
          <a:p>
            <a:r>
              <a:rPr lang="en-GB" sz="2200" dirty="0" smtClean="0"/>
              <a:t>Subjects: 120 volunteers (18-40y </a:t>
            </a:r>
            <a:r>
              <a:rPr lang="en-GB" sz="2200" dirty="0"/>
              <a:t>non-smokers, non-professional swimmers) </a:t>
            </a:r>
            <a:r>
              <a:rPr lang="en-GB" sz="2200" dirty="0" smtClean="0"/>
              <a:t>swam for 40 minutes</a:t>
            </a:r>
          </a:p>
          <a:p>
            <a:r>
              <a:rPr lang="en-GB" sz="2200" dirty="0" smtClean="0"/>
              <a:t>30 experimental days, 4 volunteers per day, 2 days per week</a:t>
            </a:r>
          </a:p>
          <a:p>
            <a:r>
              <a:rPr lang="en-GB" sz="2200" dirty="0" smtClean="0"/>
              <a:t>Before and after (1h, 2h, 24h, 4 days) blood, urine, exhaled breath samples collected</a:t>
            </a:r>
          </a:p>
          <a:p>
            <a:r>
              <a:rPr lang="en-GB" sz="2200" dirty="0" smtClean="0"/>
              <a:t>Metabolomics (LC-MS) analysed in blood samples collected before and 2h after swimming (n=60)</a:t>
            </a:r>
            <a:endParaRPr lang="en-GB" sz="2200" dirty="0"/>
          </a:p>
        </p:txBody>
      </p:sp>
      <p:pic>
        <p:nvPicPr>
          <p:cNvPr id="4" name="Picture 1" descr="C:\Users\tsimmon1\Documents\EXPOsOMICs\Website\exposomics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940" y="8764"/>
            <a:ext cx="1478424" cy="8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44245" y="4430332"/>
            <a:ext cx="7321811" cy="2360367"/>
            <a:chOff x="158" y="2205"/>
            <a:chExt cx="5171" cy="172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" y="2205"/>
              <a:ext cx="517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63" y="3365"/>
              <a:ext cx="13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cs typeface="Arial" pitchFamily="34" charset="0"/>
                </a:rPr>
                <a:t>Environmental DBP levels</a:t>
              </a: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92" y="3533"/>
              <a:ext cx="8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cs typeface="Arial" pitchFamily="34" charset="0"/>
                </a:rPr>
                <a:t>Physical activity</a:t>
              </a: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8" y="2996"/>
              <a:ext cx="4483" cy="29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008" y="2303"/>
              <a:ext cx="6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err="1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Biological</a:t>
              </a: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 </a:t>
              </a: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719" y="2303"/>
              <a:ext cx="6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err="1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samples</a:t>
              </a: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:    </a:t>
              </a: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647" y="2262"/>
              <a:ext cx="3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-</a:t>
              </a: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424" y="2251"/>
              <a:ext cx="78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err="1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Internal</a:t>
              </a: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 </a:t>
              </a:r>
              <a:r>
                <a:rPr kumimoji="0" lang="es-ES" b="1" i="0" u="none" strike="noStrike" cap="none" normalizeH="0" baseline="0" dirty="0" err="1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dose</a:t>
              </a: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3647" y="2430"/>
              <a:ext cx="3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-</a:t>
              </a: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424" y="2419"/>
              <a:ext cx="1215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err="1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biomarkers</a:t>
              </a: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 of </a:t>
              </a:r>
              <a:r>
                <a:rPr kumimoji="0" lang="es-ES" b="1" i="0" u="none" strike="noStrike" cap="none" normalizeH="0" baseline="0" dirty="0" err="1" smtClean="0">
                  <a:ln>
                    <a:noFill/>
                  </a:ln>
                  <a:solidFill>
                    <a:srgbClr val="CC0000"/>
                  </a:solidFill>
                  <a:effectLst/>
                  <a:cs typeface="Arial" pitchFamily="34" charset="0"/>
                </a:rPr>
                <a:t>effect</a:t>
              </a: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 noEditPoints="1"/>
            </p:cNvSpPr>
            <p:nvPr/>
          </p:nvSpPr>
          <p:spPr bwMode="auto">
            <a:xfrm>
              <a:off x="2036" y="2718"/>
              <a:ext cx="65" cy="20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137"/>
                </a:cxn>
                <a:cxn ang="0">
                  <a:pos x="22" y="137"/>
                </a:cxn>
                <a:cxn ang="0">
                  <a:pos x="22" y="0"/>
                </a:cxn>
                <a:cxn ang="0">
                  <a:pos x="43" y="0"/>
                </a:cxn>
                <a:cxn ang="0">
                  <a:pos x="65" y="124"/>
                </a:cxn>
                <a:cxn ang="0">
                  <a:pos x="32" y="203"/>
                </a:cxn>
                <a:cxn ang="0">
                  <a:pos x="0" y="124"/>
                </a:cxn>
                <a:cxn ang="0">
                  <a:pos x="65" y="124"/>
                </a:cxn>
              </a:cxnLst>
              <a:rect l="0" t="0" r="r" b="b"/>
              <a:pathLst>
                <a:path w="65" h="203">
                  <a:moveTo>
                    <a:pt x="43" y="0"/>
                  </a:moveTo>
                  <a:lnTo>
                    <a:pt x="43" y="137"/>
                  </a:lnTo>
                  <a:lnTo>
                    <a:pt x="22" y="137"/>
                  </a:lnTo>
                  <a:lnTo>
                    <a:pt x="22" y="0"/>
                  </a:lnTo>
                  <a:lnTo>
                    <a:pt x="43" y="0"/>
                  </a:lnTo>
                  <a:close/>
                  <a:moveTo>
                    <a:pt x="65" y="124"/>
                  </a:moveTo>
                  <a:lnTo>
                    <a:pt x="32" y="203"/>
                  </a:lnTo>
                  <a:lnTo>
                    <a:pt x="0" y="124"/>
                  </a:lnTo>
                  <a:lnTo>
                    <a:pt x="65" y="124"/>
                  </a:lnTo>
                  <a:close/>
                </a:path>
              </a:pathLst>
            </a:custGeom>
            <a:solidFill>
              <a:srgbClr val="CC0000"/>
            </a:solidFill>
            <a:ln w="9525" cap="flat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165" y="2837"/>
              <a:ext cx="1386" cy="2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  <p:sp>
          <p:nvSpPr>
            <p:cNvPr id="18" name="Freeform 29"/>
            <p:cNvSpPr>
              <a:spLocks noEditPoints="1"/>
            </p:cNvSpPr>
            <p:nvPr/>
          </p:nvSpPr>
          <p:spPr bwMode="auto">
            <a:xfrm>
              <a:off x="2158" y="2828"/>
              <a:ext cx="1401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1" y="0"/>
                </a:cxn>
                <a:cxn ang="0">
                  <a:pos x="1401" y="301"/>
                </a:cxn>
                <a:cxn ang="0">
                  <a:pos x="0" y="301"/>
                </a:cxn>
                <a:cxn ang="0">
                  <a:pos x="0" y="0"/>
                </a:cxn>
                <a:cxn ang="0">
                  <a:pos x="15" y="292"/>
                </a:cxn>
                <a:cxn ang="0">
                  <a:pos x="7" y="283"/>
                </a:cxn>
                <a:cxn ang="0">
                  <a:pos x="1393" y="283"/>
                </a:cxn>
                <a:cxn ang="0">
                  <a:pos x="1386" y="292"/>
                </a:cxn>
                <a:cxn ang="0">
                  <a:pos x="1386" y="9"/>
                </a:cxn>
                <a:cxn ang="0">
                  <a:pos x="1393" y="18"/>
                </a:cxn>
                <a:cxn ang="0">
                  <a:pos x="7" y="18"/>
                </a:cxn>
                <a:cxn ang="0">
                  <a:pos x="15" y="9"/>
                </a:cxn>
                <a:cxn ang="0">
                  <a:pos x="15" y="292"/>
                </a:cxn>
              </a:cxnLst>
              <a:rect l="0" t="0" r="r" b="b"/>
              <a:pathLst>
                <a:path w="1401" h="301">
                  <a:moveTo>
                    <a:pt x="0" y="0"/>
                  </a:moveTo>
                  <a:lnTo>
                    <a:pt x="1401" y="0"/>
                  </a:lnTo>
                  <a:lnTo>
                    <a:pt x="1401" y="301"/>
                  </a:lnTo>
                  <a:lnTo>
                    <a:pt x="0" y="301"/>
                  </a:lnTo>
                  <a:lnTo>
                    <a:pt x="0" y="0"/>
                  </a:lnTo>
                  <a:close/>
                  <a:moveTo>
                    <a:pt x="15" y="292"/>
                  </a:moveTo>
                  <a:lnTo>
                    <a:pt x="7" y="283"/>
                  </a:lnTo>
                  <a:lnTo>
                    <a:pt x="1393" y="283"/>
                  </a:lnTo>
                  <a:lnTo>
                    <a:pt x="1386" y="292"/>
                  </a:lnTo>
                  <a:lnTo>
                    <a:pt x="1386" y="9"/>
                  </a:lnTo>
                  <a:lnTo>
                    <a:pt x="1393" y="18"/>
                  </a:lnTo>
                  <a:lnTo>
                    <a:pt x="7" y="18"/>
                  </a:lnTo>
                  <a:lnTo>
                    <a:pt x="15" y="9"/>
                  </a:lnTo>
                  <a:lnTo>
                    <a:pt x="15" y="292"/>
                  </a:lnTo>
                  <a:close/>
                </a:path>
              </a:pathLst>
            </a:custGeom>
            <a:solidFill>
              <a:srgbClr val="0000FF"/>
            </a:solidFill>
            <a:ln w="3175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2290" y="2886"/>
              <a:ext cx="11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rPr>
                <a:t>Swimming</a:t>
              </a:r>
              <a:r>
                <a:rPr kumimoji="0" lang="es-ES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cs typeface="Arial" pitchFamily="34" charset="0"/>
                </a:rPr>
                <a:t>  40 min </a:t>
              </a:r>
              <a:endPara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Freeform 31"/>
            <p:cNvSpPr>
              <a:spLocks noEditPoints="1"/>
            </p:cNvSpPr>
            <p:nvPr/>
          </p:nvSpPr>
          <p:spPr bwMode="auto">
            <a:xfrm>
              <a:off x="3609" y="2718"/>
              <a:ext cx="65" cy="20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137"/>
                </a:cxn>
                <a:cxn ang="0">
                  <a:pos x="21" y="137"/>
                </a:cxn>
                <a:cxn ang="0">
                  <a:pos x="21" y="0"/>
                </a:cxn>
                <a:cxn ang="0">
                  <a:pos x="43" y="0"/>
                </a:cxn>
                <a:cxn ang="0">
                  <a:pos x="65" y="124"/>
                </a:cxn>
                <a:cxn ang="0">
                  <a:pos x="32" y="203"/>
                </a:cxn>
                <a:cxn ang="0">
                  <a:pos x="0" y="124"/>
                </a:cxn>
                <a:cxn ang="0">
                  <a:pos x="65" y="124"/>
                </a:cxn>
              </a:cxnLst>
              <a:rect l="0" t="0" r="r" b="b"/>
              <a:pathLst>
                <a:path w="65" h="203">
                  <a:moveTo>
                    <a:pt x="43" y="0"/>
                  </a:moveTo>
                  <a:lnTo>
                    <a:pt x="43" y="137"/>
                  </a:lnTo>
                  <a:lnTo>
                    <a:pt x="21" y="137"/>
                  </a:lnTo>
                  <a:lnTo>
                    <a:pt x="21" y="0"/>
                  </a:lnTo>
                  <a:lnTo>
                    <a:pt x="43" y="0"/>
                  </a:lnTo>
                  <a:close/>
                  <a:moveTo>
                    <a:pt x="65" y="124"/>
                  </a:moveTo>
                  <a:lnTo>
                    <a:pt x="32" y="203"/>
                  </a:lnTo>
                  <a:lnTo>
                    <a:pt x="0" y="124"/>
                  </a:lnTo>
                  <a:lnTo>
                    <a:pt x="65" y="124"/>
                  </a:lnTo>
                  <a:close/>
                </a:path>
              </a:pathLst>
            </a:custGeom>
            <a:solidFill>
              <a:srgbClr val="CC0000"/>
            </a:solidFill>
            <a:ln w="9525" cap="flat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2176" y="3213"/>
              <a:ext cx="1415" cy="71"/>
            </a:xfrm>
            <a:custGeom>
              <a:avLst/>
              <a:gdLst/>
              <a:ahLst/>
              <a:cxnLst>
                <a:cxn ang="0">
                  <a:pos x="48" y="31"/>
                </a:cxn>
                <a:cxn ang="0">
                  <a:pos x="1367" y="31"/>
                </a:cxn>
                <a:cxn ang="0">
                  <a:pos x="1367" y="40"/>
                </a:cxn>
                <a:cxn ang="0">
                  <a:pos x="48" y="40"/>
                </a:cxn>
                <a:cxn ang="0">
                  <a:pos x="48" y="31"/>
                </a:cxn>
                <a:cxn ang="0">
                  <a:pos x="58" y="71"/>
                </a:cxn>
                <a:cxn ang="0">
                  <a:pos x="0" y="35"/>
                </a:cxn>
                <a:cxn ang="0">
                  <a:pos x="58" y="0"/>
                </a:cxn>
                <a:cxn ang="0">
                  <a:pos x="58" y="71"/>
                </a:cxn>
                <a:cxn ang="0">
                  <a:pos x="1358" y="0"/>
                </a:cxn>
                <a:cxn ang="0">
                  <a:pos x="1415" y="35"/>
                </a:cxn>
                <a:cxn ang="0">
                  <a:pos x="1358" y="71"/>
                </a:cxn>
                <a:cxn ang="0">
                  <a:pos x="1358" y="0"/>
                </a:cxn>
              </a:cxnLst>
              <a:rect l="0" t="0" r="r" b="b"/>
              <a:pathLst>
                <a:path w="1415" h="71">
                  <a:moveTo>
                    <a:pt x="48" y="31"/>
                  </a:moveTo>
                  <a:lnTo>
                    <a:pt x="1367" y="31"/>
                  </a:lnTo>
                  <a:lnTo>
                    <a:pt x="1367" y="40"/>
                  </a:lnTo>
                  <a:lnTo>
                    <a:pt x="48" y="40"/>
                  </a:lnTo>
                  <a:lnTo>
                    <a:pt x="48" y="31"/>
                  </a:lnTo>
                  <a:close/>
                  <a:moveTo>
                    <a:pt x="58" y="71"/>
                  </a:moveTo>
                  <a:lnTo>
                    <a:pt x="0" y="35"/>
                  </a:lnTo>
                  <a:lnTo>
                    <a:pt x="58" y="0"/>
                  </a:lnTo>
                  <a:lnTo>
                    <a:pt x="58" y="71"/>
                  </a:lnTo>
                  <a:close/>
                  <a:moveTo>
                    <a:pt x="1358" y="0"/>
                  </a:moveTo>
                  <a:lnTo>
                    <a:pt x="1415" y="35"/>
                  </a:lnTo>
                  <a:lnTo>
                    <a:pt x="1358" y="71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008000"/>
            </a:solidFill>
            <a:ln w="0" cap="flat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3882" y="2718"/>
              <a:ext cx="64" cy="20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137"/>
                </a:cxn>
                <a:cxn ang="0">
                  <a:pos x="21" y="137"/>
                </a:cxn>
                <a:cxn ang="0">
                  <a:pos x="21" y="0"/>
                </a:cxn>
                <a:cxn ang="0">
                  <a:pos x="43" y="0"/>
                </a:cxn>
                <a:cxn ang="0">
                  <a:pos x="64" y="124"/>
                </a:cxn>
                <a:cxn ang="0">
                  <a:pos x="32" y="203"/>
                </a:cxn>
                <a:cxn ang="0">
                  <a:pos x="0" y="124"/>
                </a:cxn>
                <a:cxn ang="0">
                  <a:pos x="64" y="124"/>
                </a:cxn>
              </a:cxnLst>
              <a:rect l="0" t="0" r="r" b="b"/>
              <a:pathLst>
                <a:path w="64" h="203">
                  <a:moveTo>
                    <a:pt x="43" y="0"/>
                  </a:moveTo>
                  <a:lnTo>
                    <a:pt x="43" y="137"/>
                  </a:lnTo>
                  <a:lnTo>
                    <a:pt x="21" y="137"/>
                  </a:lnTo>
                  <a:lnTo>
                    <a:pt x="21" y="0"/>
                  </a:lnTo>
                  <a:lnTo>
                    <a:pt x="43" y="0"/>
                  </a:lnTo>
                  <a:close/>
                  <a:moveTo>
                    <a:pt x="64" y="124"/>
                  </a:moveTo>
                  <a:lnTo>
                    <a:pt x="32" y="203"/>
                  </a:lnTo>
                  <a:lnTo>
                    <a:pt x="0" y="124"/>
                  </a:lnTo>
                  <a:lnTo>
                    <a:pt x="64" y="124"/>
                  </a:lnTo>
                  <a:close/>
                </a:path>
              </a:pathLst>
            </a:custGeom>
            <a:solidFill>
              <a:srgbClr val="CC0000"/>
            </a:solidFill>
            <a:ln w="9525" cap="flat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  <p:sp>
          <p:nvSpPr>
            <p:cNvPr id="23" name="Freeform 34"/>
            <p:cNvSpPr>
              <a:spLocks noEditPoints="1"/>
            </p:cNvSpPr>
            <p:nvPr/>
          </p:nvSpPr>
          <p:spPr bwMode="auto">
            <a:xfrm>
              <a:off x="4558" y="2718"/>
              <a:ext cx="64" cy="20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137"/>
                </a:cxn>
                <a:cxn ang="0">
                  <a:pos x="21" y="137"/>
                </a:cxn>
                <a:cxn ang="0">
                  <a:pos x="21" y="0"/>
                </a:cxn>
                <a:cxn ang="0">
                  <a:pos x="43" y="0"/>
                </a:cxn>
                <a:cxn ang="0">
                  <a:pos x="64" y="124"/>
                </a:cxn>
                <a:cxn ang="0">
                  <a:pos x="32" y="203"/>
                </a:cxn>
                <a:cxn ang="0">
                  <a:pos x="0" y="124"/>
                </a:cxn>
                <a:cxn ang="0">
                  <a:pos x="64" y="124"/>
                </a:cxn>
              </a:cxnLst>
              <a:rect l="0" t="0" r="r" b="b"/>
              <a:pathLst>
                <a:path w="64" h="203">
                  <a:moveTo>
                    <a:pt x="43" y="0"/>
                  </a:moveTo>
                  <a:lnTo>
                    <a:pt x="43" y="137"/>
                  </a:lnTo>
                  <a:lnTo>
                    <a:pt x="21" y="137"/>
                  </a:lnTo>
                  <a:lnTo>
                    <a:pt x="21" y="0"/>
                  </a:lnTo>
                  <a:lnTo>
                    <a:pt x="43" y="0"/>
                  </a:lnTo>
                  <a:close/>
                  <a:moveTo>
                    <a:pt x="64" y="124"/>
                  </a:moveTo>
                  <a:lnTo>
                    <a:pt x="32" y="203"/>
                  </a:lnTo>
                  <a:lnTo>
                    <a:pt x="0" y="124"/>
                  </a:lnTo>
                  <a:lnTo>
                    <a:pt x="64" y="124"/>
                  </a:lnTo>
                  <a:close/>
                </a:path>
              </a:pathLst>
            </a:custGeom>
            <a:solidFill>
              <a:srgbClr val="CC0000"/>
            </a:solidFill>
            <a:ln w="9525" cap="flat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4140" y="2727"/>
              <a:ext cx="65" cy="19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128"/>
                </a:cxn>
                <a:cxn ang="0">
                  <a:pos x="22" y="128"/>
                </a:cxn>
                <a:cxn ang="0">
                  <a:pos x="22" y="0"/>
                </a:cxn>
                <a:cxn ang="0">
                  <a:pos x="43" y="0"/>
                </a:cxn>
                <a:cxn ang="0">
                  <a:pos x="65" y="115"/>
                </a:cxn>
                <a:cxn ang="0">
                  <a:pos x="33" y="194"/>
                </a:cxn>
                <a:cxn ang="0">
                  <a:pos x="0" y="115"/>
                </a:cxn>
                <a:cxn ang="0">
                  <a:pos x="65" y="115"/>
                </a:cxn>
              </a:cxnLst>
              <a:rect l="0" t="0" r="r" b="b"/>
              <a:pathLst>
                <a:path w="65" h="194">
                  <a:moveTo>
                    <a:pt x="43" y="0"/>
                  </a:moveTo>
                  <a:lnTo>
                    <a:pt x="43" y="128"/>
                  </a:lnTo>
                  <a:lnTo>
                    <a:pt x="22" y="128"/>
                  </a:lnTo>
                  <a:lnTo>
                    <a:pt x="22" y="0"/>
                  </a:lnTo>
                  <a:lnTo>
                    <a:pt x="43" y="0"/>
                  </a:lnTo>
                  <a:close/>
                  <a:moveTo>
                    <a:pt x="65" y="115"/>
                  </a:moveTo>
                  <a:lnTo>
                    <a:pt x="33" y="194"/>
                  </a:lnTo>
                  <a:lnTo>
                    <a:pt x="0" y="115"/>
                  </a:lnTo>
                  <a:lnTo>
                    <a:pt x="65" y="115"/>
                  </a:lnTo>
                  <a:close/>
                </a:path>
              </a:pathLst>
            </a:custGeom>
            <a:solidFill>
              <a:srgbClr val="CC0000"/>
            </a:solidFill>
            <a:ln w="9525" cap="flat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/>
            </a:p>
          </p:txBody>
        </p:sp>
      </p:grpSp>
      <p:sp>
        <p:nvSpPr>
          <p:cNvPr id="25" name="43 CuadroTexto"/>
          <p:cNvSpPr txBox="1"/>
          <p:nvPr/>
        </p:nvSpPr>
        <p:spPr>
          <a:xfrm>
            <a:off x="888858" y="5726126"/>
            <a:ext cx="2683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s-ES" sz="1600" dirty="0" smtClean="0"/>
          </a:p>
          <a:p>
            <a:pPr algn="r"/>
            <a:r>
              <a:rPr lang="es-ES" sz="1600" dirty="0" smtClean="0"/>
              <a:t>1 </a:t>
            </a:r>
            <a:r>
              <a:rPr lang="es-ES" sz="1600" dirty="0" err="1" smtClean="0"/>
              <a:t>week</a:t>
            </a:r>
            <a:r>
              <a:rPr lang="es-ES" sz="1600" dirty="0" smtClean="0"/>
              <a:t> </a:t>
            </a:r>
            <a:r>
              <a:rPr lang="es-ES" sz="1600" dirty="0" err="1" smtClean="0"/>
              <a:t>without</a:t>
            </a:r>
            <a:r>
              <a:rPr lang="es-ES" sz="1600" dirty="0" smtClean="0"/>
              <a:t> </a:t>
            </a:r>
            <a:r>
              <a:rPr lang="es-ES" sz="1600" dirty="0" err="1" smtClean="0"/>
              <a:t>swimming</a:t>
            </a:r>
            <a:endParaRPr lang="es-ES" sz="1600" dirty="0" smtClean="0"/>
          </a:p>
          <a:p>
            <a:pPr algn="r"/>
            <a:r>
              <a:rPr lang="es-ES" sz="1600" dirty="0" smtClean="0"/>
              <a:t>1 </a:t>
            </a:r>
            <a:r>
              <a:rPr lang="es-ES" sz="1600" dirty="0" err="1" smtClean="0"/>
              <a:t>day</a:t>
            </a:r>
            <a:r>
              <a:rPr lang="es-ES" sz="1600" dirty="0" smtClean="0"/>
              <a:t> </a:t>
            </a:r>
            <a:r>
              <a:rPr lang="es-ES" sz="1600" dirty="0" err="1" smtClean="0"/>
              <a:t>without</a:t>
            </a:r>
            <a:r>
              <a:rPr lang="es-ES" sz="1600" dirty="0" smtClean="0"/>
              <a:t> physical activity</a:t>
            </a:r>
            <a:endParaRPr lang="es-ES" sz="1600" dirty="0"/>
          </a:p>
        </p:txBody>
      </p:sp>
      <p:sp>
        <p:nvSpPr>
          <p:cNvPr id="46" name="Freeform 32"/>
          <p:cNvSpPr>
            <a:spLocks noEditPoints="1"/>
          </p:cNvSpPr>
          <p:nvPr/>
        </p:nvSpPr>
        <p:spPr bwMode="auto">
          <a:xfrm>
            <a:off x="1403648" y="5810407"/>
            <a:ext cx="2003551" cy="97208"/>
          </a:xfrm>
          <a:custGeom>
            <a:avLst/>
            <a:gdLst/>
            <a:ahLst/>
            <a:cxnLst>
              <a:cxn ang="0">
                <a:pos x="48" y="31"/>
              </a:cxn>
              <a:cxn ang="0">
                <a:pos x="1367" y="31"/>
              </a:cxn>
              <a:cxn ang="0">
                <a:pos x="1367" y="40"/>
              </a:cxn>
              <a:cxn ang="0">
                <a:pos x="48" y="40"/>
              </a:cxn>
              <a:cxn ang="0">
                <a:pos x="48" y="31"/>
              </a:cxn>
              <a:cxn ang="0">
                <a:pos x="58" y="71"/>
              </a:cxn>
              <a:cxn ang="0">
                <a:pos x="0" y="35"/>
              </a:cxn>
              <a:cxn ang="0">
                <a:pos x="58" y="0"/>
              </a:cxn>
              <a:cxn ang="0">
                <a:pos x="58" y="71"/>
              </a:cxn>
              <a:cxn ang="0">
                <a:pos x="1358" y="0"/>
              </a:cxn>
              <a:cxn ang="0">
                <a:pos x="1415" y="35"/>
              </a:cxn>
              <a:cxn ang="0">
                <a:pos x="1358" y="71"/>
              </a:cxn>
              <a:cxn ang="0">
                <a:pos x="1358" y="0"/>
              </a:cxn>
            </a:cxnLst>
            <a:rect l="0" t="0" r="r" b="b"/>
            <a:pathLst>
              <a:path w="1415" h="71">
                <a:moveTo>
                  <a:pt x="48" y="31"/>
                </a:moveTo>
                <a:lnTo>
                  <a:pt x="1367" y="31"/>
                </a:lnTo>
                <a:lnTo>
                  <a:pt x="1367" y="40"/>
                </a:lnTo>
                <a:lnTo>
                  <a:pt x="48" y="40"/>
                </a:lnTo>
                <a:lnTo>
                  <a:pt x="48" y="31"/>
                </a:lnTo>
                <a:close/>
                <a:moveTo>
                  <a:pt x="58" y="71"/>
                </a:moveTo>
                <a:lnTo>
                  <a:pt x="0" y="35"/>
                </a:lnTo>
                <a:lnTo>
                  <a:pt x="58" y="0"/>
                </a:lnTo>
                <a:lnTo>
                  <a:pt x="58" y="71"/>
                </a:lnTo>
                <a:close/>
                <a:moveTo>
                  <a:pt x="1358" y="0"/>
                </a:moveTo>
                <a:lnTo>
                  <a:pt x="1415" y="35"/>
                </a:lnTo>
                <a:lnTo>
                  <a:pt x="1358" y="71"/>
                </a:lnTo>
                <a:lnTo>
                  <a:pt x="1358" y="0"/>
                </a:lnTo>
                <a:close/>
              </a:path>
            </a:pathLst>
          </a:custGeom>
          <a:solidFill>
            <a:schemeClr val="tx1"/>
          </a:solidFill>
          <a:ln w="0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40317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15124</TotalTime>
  <Words>1059</Words>
  <Application>Microsoft Office PowerPoint</Application>
  <PresentationFormat>On-screen Show (4:3)</PresentationFormat>
  <Paragraphs>303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Metabolomics in PISCINA II part of the EXPOsOMICS project </vt:lpstr>
      <vt:lpstr>Metabolomics in EXPOsOMICS</vt:lpstr>
      <vt:lpstr>PISCINA study</vt:lpstr>
      <vt:lpstr>   Why disinfection by-products     </vt:lpstr>
      <vt:lpstr>Disinfection by-products </vt:lpstr>
      <vt:lpstr>PISCINA I</vt:lpstr>
      <vt:lpstr>Summary results PISCINA I</vt:lpstr>
      <vt:lpstr>PISCINA II</vt:lpstr>
      <vt:lpstr>Design PISCINA II</vt:lpstr>
      <vt:lpstr>External exposures DBP measured in swimming pool water</vt:lpstr>
      <vt:lpstr>Internal exposures DBP measured in exhaled breath</vt:lpstr>
      <vt:lpstr>Data collection</vt:lpstr>
      <vt:lpstr>Metabolomics data</vt:lpstr>
      <vt:lpstr>Main streams of analyses</vt:lpstr>
      <vt:lpstr>Main streams of analyses</vt:lpstr>
      <vt:lpstr>Pre-processing, quality checks</vt:lpstr>
      <vt:lpstr>Univariate analyses</vt:lpstr>
      <vt:lpstr>Multivariate analyses</vt:lpstr>
      <vt:lpstr>Validation</vt:lpstr>
      <vt:lpstr>Pathway analyses</vt:lpstr>
      <vt:lpstr>Descriptive – study population</vt:lpstr>
      <vt:lpstr>Exposure PRE and POST swimming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Veldhoven, Karin</dc:creator>
  <cp:lastModifiedBy>van Veldhoven, Karin</cp:lastModifiedBy>
  <cp:revision>98</cp:revision>
  <cp:lastPrinted>2014-11-26T14:35:22Z</cp:lastPrinted>
  <dcterms:created xsi:type="dcterms:W3CDTF">2014-11-12T18:49:06Z</dcterms:created>
  <dcterms:modified xsi:type="dcterms:W3CDTF">2014-11-26T15:30:10Z</dcterms:modified>
</cp:coreProperties>
</file>