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0"/>
  </p:notesMasterIdLst>
  <p:sldIdLst>
    <p:sldId id="256" r:id="rId2"/>
    <p:sldId id="304" r:id="rId3"/>
    <p:sldId id="301" r:id="rId4"/>
    <p:sldId id="298" r:id="rId5"/>
    <p:sldId id="305" r:id="rId6"/>
    <p:sldId id="308" r:id="rId7"/>
    <p:sldId id="263" r:id="rId8"/>
    <p:sldId id="315" r:id="rId9"/>
    <p:sldId id="283" r:id="rId10"/>
    <p:sldId id="281" r:id="rId11"/>
    <p:sldId id="267" r:id="rId12"/>
    <p:sldId id="268" r:id="rId13"/>
    <p:sldId id="269" r:id="rId14"/>
    <p:sldId id="272" r:id="rId15"/>
    <p:sldId id="273" r:id="rId16"/>
    <p:sldId id="314" r:id="rId17"/>
    <p:sldId id="291" r:id="rId18"/>
    <p:sldId id="286" r:id="rId19"/>
    <p:sldId id="289" r:id="rId20"/>
    <p:sldId id="293" r:id="rId21"/>
    <p:sldId id="292" r:id="rId22"/>
    <p:sldId id="310" r:id="rId23"/>
    <p:sldId id="311" r:id="rId24"/>
    <p:sldId id="312" r:id="rId25"/>
    <p:sldId id="285" r:id="rId26"/>
    <p:sldId id="287" r:id="rId27"/>
    <p:sldId id="295" r:id="rId28"/>
    <p:sldId id="316" r:id="rId29"/>
    <p:sldId id="313" r:id="rId30"/>
    <p:sldId id="277" r:id="rId31"/>
    <p:sldId id="258" r:id="rId32"/>
    <p:sldId id="259" r:id="rId33"/>
    <p:sldId id="257" r:id="rId34"/>
    <p:sldId id="299" r:id="rId35"/>
    <p:sldId id="262" r:id="rId36"/>
    <p:sldId id="280" r:id="rId37"/>
    <p:sldId id="306" r:id="rId38"/>
    <p:sldId id="30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lusquin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DE0A-F731-5F42-8355-B19AABEF31F1}" type="datetimeFigureOut">
              <a:rPr lang="en-US" smtClean="0"/>
              <a:t>25/11/14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DADE-5416-8B43-8C08-D445371F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3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GABPB1 Gene:</a:t>
            </a:r>
          </a:p>
          <a:p>
            <a:r>
              <a:rPr lang="en-US" dirty="0" smtClean="0"/>
              <a:t>This gene encodes the GA-binding protein transcription factor, beta subunit. This protein forms a </a:t>
            </a:r>
            <a:r>
              <a:rPr lang="en-US" dirty="0" err="1" smtClean="0"/>
              <a:t>tetrameric</a:t>
            </a:r>
            <a:endParaRPr lang="en-US" dirty="0" smtClean="0"/>
          </a:p>
          <a:p>
            <a:r>
              <a:rPr lang="en-US" dirty="0" smtClean="0"/>
              <a:t>complex with the alpha subunit, and stimulates transcription of target genes. The encoded protein may be involved</a:t>
            </a:r>
          </a:p>
          <a:p>
            <a:r>
              <a:rPr lang="en-US" dirty="0" smtClean="0"/>
              <a:t>in activation of cytochrome oxidase expression and nuclear control of mitochondrial function. The crystal</a:t>
            </a:r>
          </a:p>
          <a:p>
            <a:r>
              <a:rPr lang="en-US" dirty="0" smtClean="0"/>
              <a:t>structure of a similar protein in mouse has been resolved as a ternary protein complex.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used is B</a:t>
            </a:r>
            <a:r>
              <a:rPr lang="en-US" baseline="0" dirty="0" smtClean="0"/>
              <a:t> = No2 + chip + position + case/control status + age + gender + smoking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EEC4D-9E4B-4DC8-8642-6F3DF06A8F5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6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gene is a member of the nuclear factor of activated T cells (NFAT) family. The product of this gene is a DNA-binding protein with a REL-homology region (RHR) and an NFAT-homology region (NHR). This protein is present in the cytosol and only </a:t>
            </a:r>
            <a:r>
              <a:rPr lang="en-US" dirty="0" err="1" smtClean="0"/>
              <a:t>translocates</a:t>
            </a:r>
            <a:r>
              <a:rPr lang="en-US" dirty="0" smtClean="0"/>
              <a:t> to the nucleus upon T cell receptor (TCR) stimulation, where it becomes a member of the nuclear factors of activated T cells transcription complex. This complex plays a central role in inducing gene transcription during the immune response. Alternate transcriptional splice variants, encoding different isoforms, have been characterized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7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Housekeeping: </a:t>
            </a:r>
            <a:r>
              <a:rPr lang="en-US" dirty="0" err="1" smtClean="0"/>
              <a:t>Dynamins</a:t>
            </a:r>
            <a:r>
              <a:rPr lang="en-US" dirty="0" smtClean="0"/>
              <a:t> represent one of the subfamilies of GTP-binding proteins. These proteins share considerable sequence similarity over the N-terminal portion of the molecule, which contains the </a:t>
            </a:r>
            <a:r>
              <a:rPr lang="en-US" dirty="0" err="1" smtClean="0"/>
              <a:t>GTPase</a:t>
            </a:r>
            <a:r>
              <a:rPr lang="en-US" dirty="0" smtClean="0"/>
              <a:t> domain. </a:t>
            </a:r>
            <a:r>
              <a:rPr lang="en-US" dirty="0" err="1" smtClean="0"/>
              <a:t>Dynamins</a:t>
            </a:r>
            <a:r>
              <a:rPr lang="en-US" dirty="0" smtClean="0"/>
              <a:t> are associated with microtubules. They have been implicated in cell processes such as endocytosis and cell motility, and in alterations of the membrane that accompany certain activities such as bone </a:t>
            </a:r>
            <a:r>
              <a:rPr lang="en-US" dirty="0" err="1" smtClean="0"/>
              <a:t>resorption</a:t>
            </a:r>
            <a:r>
              <a:rPr lang="en-US" dirty="0" smtClean="0"/>
              <a:t> by osteoclasts. </a:t>
            </a:r>
            <a:r>
              <a:rPr lang="en-US" dirty="0" err="1" smtClean="0"/>
              <a:t>Dynamins</a:t>
            </a:r>
            <a:r>
              <a:rPr lang="en-US" dirty="0" smtClean="0"/>
              <a:t> bind many proteins that bind actin and other cytoskeletal proteins. </a:t>
            </a:r>
            <a:r>
              <a:rPr lang="en-US" dirty="0" err="1" smtClean="0"/>
              <a:t>Dynamins</a:t>
            </a:r>
            <a:r>
              <a:rPr lang="en-US" dirty="0" smtClean="0"/>
              <a:t> can also self-assemble, a process that stimulates </a:t>
            </a:r>
            <a:r>
              <a:rPr lang="en-US" dirty="0" err="1" smtClean="0"/>
              <a:t>GTPase</a:t>
            </a:r>
            <a:r>
              <a:rPr lang="en-US" dirty="0" smtClean="0"/>
              <a:t> activity. Four alternatively spliced transcripts encoding different proteins have been described. Additional alternatively spliced transcripts may exist, but their full-length nature has not been determined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2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RB1 gene product is a tumor suppressor protein that appears to be involved in cell cycle</a:t>
            </a:r>
          </a:p>
          <a:p>
            <a:r>
              <a:rPr lang="en-US" dirty="0" smtClean="0"/>
              <a:t>regulation, as it is phosphorylated in the S to M phase transition and is dephosphorylated in the G1 phase of the</a:t>
            </a:r>
          </a:p>
          <a:p>
            <a:r>
              <a:rPr lang="en-US" dirty="0" smtClean="0"/>
              <a:t>cell cycle</a:t>
            </a:r>
          </a:p>
          <a:p>
            <a:r>
              <a:rPr lang="en-US" dirty="0" smtClean="0"/>
              <a:t>The protein encoded by this gene plays a direct regulatory role in calcium-ion-dependent exocytosis in both</a:t>
            </a:r>
          </a:p>
          <a:p>
            <a:r>
              <a:rPr lang="en-US" dirty="0" smtClean="0"/>
              <a:t>endocrine and exocrine cells and plays a key role in insulin secretion by pancreatic cells. This gene is likely a</a:t>
            </a:r>
          </a:p>
          <a:p>
            <a:r>
              <a:rPr lang="en-US" dirty="0" smtClean="0"/>
              <a:t>tumor suppressor. Alternative splicing results in multiple transcript variants encoding distinct isoforms.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in focus:</a:t>
            </a:r>
            <a:r>
              <a:rPr lang="en-US" baseline="0" dirty="0" smtClean="0"/>
              <a:t> randomly chosen (max 1314 child mother - pairs)</a:t>
            </a:r>
            <a:endParaRPr lang="en-US" dirty="0" smtClean="0"/>
          </a:p>
          <a:p>
            <a:r>
              <a:rPr lang="en-US" dirty="0" smtClean="0"/>
              <a:t>Focus</a:t>
            </a:r>
            <a:r>
              <a:rPr lang="en-US" baseline="0" dirty="0" smtClean="0"/>
              <a:t> @ 7: 8297 </a:t>
            </a:r>
            <a:r>
              <a:rPr lang="en-US" baseline="0" dirty="0" err="1" smtClean="0"/>
              <a:t>subj</a:t>
            </a:r>
            <a:r>
              <a:rPr lang="en-US" baseline="0" dirty="0" smtClean="0"/>
              <a:t> (in cohort </a:t>
            </a:r>
            <a:r>
              <a:rPr lang="en-US" baseline="0" dirty="0" err="1" smtClean="0"/>
              <a:t>untill</a:t>
            </a:r>
            <a:r>
              <a:rPr lang="en-US" baseline="0" dirty="0" smtClean="0"/>
              <a:t> 7 years)</a:t>
            </a:r>
          </a:p>
          <a:p>
            <a:r>
              <a:rPr lang="en-US" baseline="0" dirty="0" smtClean="0"/>
              <a:t>Metabolomics: 5522 </a:t>
            </a:r>
            <a:r>
              <a:rPr lang="en-US" baseline="0" dirty="0" err="1" smtClean="0"/>
              <a:t>subj</a:t>
            </a:r>
            <a:r>
              <a:rPr lang="en-US" baseline="0" dirty="0" smtClean="0"/>
              <a:t> (I think in cohort until 17 years –TF3))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9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smtClean="0"/>
              <a:t>Cardiovascular disease </a:t>
            </a:r>
          </a:p>
          <a:p>
            <a:pPr marL="0" lvl="1"/>
            <a:r>
              <a:rPr lang="en-US" dirty="0" smtClean="0"/>
              <a:t>Obesity</a:t>
            </a:r>
          </a:p>
          <a:p>
            <a:pPr marL="0" lvl="1"/>
            <a:r>
              <a:rPr lang="en-US" dirty="0" smtClean="0"/>
              <a:t>Respiratory function,</a:t>
            </a:r>
          </a:p>
          <a:p>
            <a:pPr marL="0" lvl="1"/>
            <a:r>
              <a:rPr lang="en-US" dirty="0" smtClean="0"/>
              <a:t>Diabetes,</a:t>
            </a:r>
          </a:p>
          <a:p>
            <a:pPr marL="0" lvl="1"/>
            <a:r>
              <a:rPr lang="en-US" dirty="0" smtClean="0"/>
              <a:t>Eating disorders</a:t>
            </a:r>
          </a:p>
          <a:p>
            <a:pPr marL="0" lvl="1"/>
            <a:r>
              <a:rPr lang="en-US" dirty="0" smtClean="0"/>
              <a:t>Depression</a:t>
            </a:r>
          </a:p>
          <a:p>
            <a:pPr marL="0" lvl="1"/>
            <a:r>
              <a:rPr lang="en-US" dirty="0" smtClean="0"/>
              <a:t>Neurodevelopment, autism</a:t>
            </a:r>
          </a:p>
          <a:p>
            <a:pPr marL="0" lvl="1"/>
            <a:r>
              <a:rPr lang="en-US" dirty="0" smtClean="0"/>
              <a:t>Intellectual disability,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 err="1" smtClean="0"/>
              <a:t>hypomethylation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2DADE-5416-8B43-8C08-D445371F99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8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25/11/14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25/11/14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25/11/14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      Michelle Plusquin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Paolo </a:t>
            </a:r>
            <a:r>
              <a:rPr lang="en-US" dirty="0" err="1" smtClean="0"/>
              <a:t>Vineis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4705" y="2195189"/>
            <a:ext cx="6629400" cy="2329446"/>
          </a:xfrm>
        </p:spPr>
        <p:txBody>
          <a:bodyPr/>
          <a:lstStyle/>
          <a:p>
            <a:pPr marL="114300" indent="0">
              <a:lnSpc>
                <a:spcPct val="70000"/>
              </a:lnSpc>
            </a:pPr>
            <a:r>
              <a:rPr lang="en-US" sz="3200" dirty="0" smtClean="0"/>
              <a:t>EXPOSOMICS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Pilot </a:t>
            </a:r>
            <a:r>
              <a:rPr lang="en-US" sz="3200" dirty="0"/>
              <a:t>results EPIGENAIR</a:t>
            </a:r>
          </a:p>
        </p:txBody>
      </p:sp>
      <p:pic>
        <p:nvPicPr>
          <p:cNvPr id="12" name="Picture 11" descr="Imperial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96" y="6167103"/>
            <a:ext cx="1502342" cy="395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3412" y="3104622"/>
            <a:ext cx="924983" cy="2116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 </a:t>
            </a:r>
            <a:r>
              <a:rPr lang="en-US" sz="3200" dirty="0" smtClean="0"/>
              <a:t>Research Question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093370"/>
            <a:ext cx="8229600" cy="4373563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Does air pollution cause a change in </a:t>
            </a:r>
            <a:r>
              <a:rPr lang="en-US" dirty="0" smtClean="0"/>
              <a:t>global DNA </a:t>
            </a:r>
            <a:r>
              <a:rPr lang="en-US" dirty="0" smtClean="0"/>
              <a:t>methylation?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67944" y="1844824"/>
            <a:ext cx="5056663" cy="3273524"/>
            <a:chOff x="4267865" y="1844824"/>
            <a:chExt cx="5056663" cy="3273524"/>
          </a:xfrm>
        </p:grpSpPr>
        <p:pic>
          <p:nvPicPr>
            <p:cNvPr id="3" name="Picture 2" descr="distribution mean beta values hugef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865" y="1844824"/>
              <a:ext cx="5056663" cy="32735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48064" y="1844824"/>
              <a:ext cx="3888432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Density plot of somatic global mean of B-value  (</a:t>
              </a:r>
              <a:r>
                <a:rPr lang="en-US" dirty="0" err="1" smtClean="0"/>
                <a:t>HuGef</a:t>
              </a:r>
              <a:r>
                <a:rPr lang="en-US" dirty="0" smtClean="0"/>
                <a:t>)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37200" y="2564904"/>
              <a:ext cx="1512168" cy="3600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88224" y="4705398"/>
              <a:ext cx="1728192" cy="2923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 - value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5805264"/>
            <a:ext cx="9361040" cy="1152128"/>
            <a:chOff x="251520" y="4581128"/>
            <a:chExt cx="9361040" cy="1152128"/>
          </a:xfrm>
        </p:grpSpPr>
        <p:sp>
          <p:nvSpPr>
            <p:cNvPr id="11" name="Rectangle 10"/>
            <p:cNvSpPr/>
            <p:nvPr/>
          </p:nvSpPr>
          <p:spPr>
            <a:xfrm>
              <a:off x="251520" y="5013176"/>
              <a:ext cx="856895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251520" y="5013176"/>
              <a:ext cx="193583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2195736" y="5013176"/>
              <a:ext cx="72008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2915816" y="5013176"/>
              <a:ext cx="72008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635896" y="5013176"/>
              <a:ext cx="1152128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788024" y="5013176"/>
              <a:ext cx="316835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835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436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76368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359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99792" y="4581128"/>
              <a:ext cx="144016" cy="432048"/>
              <a:chOff x="683568" y="4581128"/>
              <a:chExt cx="144016" cy="43204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68144" y="4581128"/>
              <a:ext cx="144016" cy="432048"/>
              <a:chOff x="683568" y="4581128"/>
              <a:chExt cx="144016" cy="43204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8762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2444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4756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59632" y="4581128"/>
              <a:ext cx="144016" cy="432048"/>
              <a:chOff x="683568" y="4581128"/>
              <a:chExt cx="144016" cy="43204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2119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028384" y="4581128"/>
              <a:ext cx="144016" cy="432048"/>
              <a:chOff x="683568" y="4581128"/>
              <a:chExt cx="144016" cy="43204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5324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3316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156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907704" y="4581128"/>
              <a:ext cx="144016" cy="432048"/>
              <a:chOff x="683568" y="4581128"/>
              <a:chExt cx="144016" cy="43204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4117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9573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158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619672" y="4581128"/>
              <a:ext cx="144016" cy="432048"/>
              <a:chOff x="683568" y="4581128"/>
              <a:chExt cx="144016" cy="43204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758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flipV="1">
              <a:off x="2915816" y="530120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912224" y="5327862"/>
              <a:ext cx="2448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Transcription start site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7584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1500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23728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200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581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5’ UTR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79912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r>
                <a:rPr lang="en-US" sz="1200" baseline="30000" dirty="0" smtClean="0"/>
                <a:t> </a:t>
              </a:r>
              <a:r>
                <a:rPr lang="en-US" sz="1200" baseline="30000" dirty="0" err="1" smtClean="0"/>
                <a:t>st</a:t>
              </a:r>
              <a:r>
                <a:rPr lang="en-US" sz="1200" baseline="30000" dirty="0" smtClean="0"/>
                <a:t> </a:t>
              </a:r>
              <a:r>
                <a:rPr lang="en-US" sz="1200" dirty="0" smtClean="0"/>
                <a:t>exon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32040" y="5024209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 body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95637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’ UTR</a:t>
              </a:r>
              <a:endParaRPr lang="en-US" sz="1200" dirty="0"/>
            </a:p>
          </p:txBody>
        </p:sp>
      </p:grp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64314"/>
              </p:ext>
            </p:extLst>
          </p:nvPr>
        </p:nvGraphicFramePr>
        <p:xfrm>
          <a:off x="251520" y="1542064"/>
          <a:ext cx="3528392" cy="4018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376264"/>
                <a:gridCol w="1152128"/>
              </a:tblGrid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Mean (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Chomosomes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1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0.53 (0.006)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XY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0.54 (0.054)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Relation to </a:t>
                      </a:r>
                      <a:r>
                        <a:rPr lang="en-US" sz="1200" b="1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CGI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4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North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shelf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0.77 (0.008)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South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shelf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0.78 (0.008)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North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shore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0.49 (0.006)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South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shore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0.48 (0.007)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Island 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0.24 (0.007)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Functional region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24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Transcription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start site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-1500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0.40 (0.006)</a:t>
                      </a:r>
                    </a:p>
                  </a:txBody>
                  <a:tcPr marL="68580" marR="68580" marT="0" marB="0"/>
                </a:tc>
              </a:tr>
              <a:tr h="24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Transcription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start site 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0.21 (0.007)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5’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0.40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(0.006)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1</a:t>
                      </a:r>
                      <a:r>
                        <a:rPr lang="en-US" sz="1200" baseline="300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st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Exon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0.26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0.007)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Gene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body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0.66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(0.006)</a:t>
                      </a:r>
                    </a:p>
                  </a:txBody>
                  <a:tcPr marL="68580" marR="68580" marT="0" marB="0"/>
                </a:tc>
              </a:tr>
              <a:tr h="2337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 3’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0.76 </a:t>
                      </a:r>
                      <a:r>
                        <a:rPr lang="en-US" sz="1200" dirty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(</a:t>
                      </a:r>
                      <a:r>
                        <a:rPr lang="en-US" sz="12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0.008)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9" name="Title 1"/>
          <p:cNvSpPr txBox="1">
            <a:spLocks/>
          </p:cNvSpPr>
          <p:nvPr/>
        </p:nvSpPr>
        <p:spPr>
          <a:xfrm>
            <a:off x="414506" y="3340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Global Methylation</a:t>
            </a:r>
            <a:endParaRPr lang="en-US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-771135" y="28119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9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51521" y="136064"/>
            <a:ext cx="8760176" cy="1708760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72037"/>
              </p:ext>
            </p:extLst>
          </p:nvPr>
        </p:nvGraphicFramePr>
        <p:xfrm>
          <a:off x="827584" y="836712"/>
          <a:ext cx="7344816" cy="472431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1792"/>
                <a:gridCol w="2680612"/>
                <a:gridCol w="1622412"/>
              </a:tblGrid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Beta coefficient ± standard error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Crude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p-value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(*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Bonferroni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treshold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&lt; 0.0038)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Somatic chromosomes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-6.43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3.54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0.07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Sex chromosomes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-3.00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7.17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&lt;0.001**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shelf</a:t>
                      </a:r>
                      <a:endParaRPr lang="en-US" sz="1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-4.05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5.42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0.45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South </a:t>
                      </a:r>
                      <a:r>
                        <a:rPr lang="en-US" sz="1200" dirty="0" smtClean="0">
                          <a:effectLst/>
                        </a:rPr>
                        <a:t>shelf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-3.54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5.61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0.53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North shore</a:t>
                      </a:r>
                      <a:endParaRPr lang="en-US" sz="1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-1.00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3.38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0.0030**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South shore</a:t>
                      </a:r>
                      <a:endParaRPr lang="en-US" sz="1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-1.06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3.39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0.0018**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Island</a:t>
                      </a:r>
                      <a:endParaRPr lang="en-US" sz="12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-1.40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4.32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0.0011**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Transcription start site - </a:t>
                      </a:r>
                      <a:r>
                        <a:rPr lang="en-US" sz="1200" dirty="0">
                          <a:effectLst/>
                        </a:rPr>
                        <a:t>1500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-1.11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3.70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0.0027**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Transcription start site 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- </a:t>
                      </a:r>
                      <a:r>
                        <a:rPr lang="en-US" sz="1200" dirty="0">
                          <a:effectLst/>
                        </a:rPr>
                        <a:t>200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-1.60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5.67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0.0049*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-1.40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-4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4.84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0.0039*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en-US" sz="1200" baseline="30000" dirty="0" smtClean="0">
                          <a:effectLst/>
                        </a:rPr>
                        <a:t>st</a:t>
                      </a:r>
                      <a:r>
                        <a:rPr lang="en-US" sz="1200" dirty="0" smtClean="0">
                          <a:effectLst/>
                        </a:rPr>
                        <a:t> Exon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-9.54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3.84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0.0129*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Gene body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-5.45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3.49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0.12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-5.76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4.90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0.24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251520" y="5733256"/>
            <a:ext cx="9361040" cy="1152128"/>
            <a:chOff x="251520" y="4581128"/>
            <a:chExt cx="9361040" cy="1152128"/>
          </a:xfrm>
        </p:grpSpPr>
        <p:sp>
          <p:nvSpPr>
            <p:cNvPr id="102" name="Rectangle 101"/>
            <p:cNvSpPr/>
            <p:nvPr/>
          </p:nvSpPr>
          <p:spPr>
            <a:xfrm>
              <a:off x="251520" y="5013176"/>
              <a:ext cx="856895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251520" y="5013176"/>
              <a:ext cx="193583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2195736" y="5013176"/>
              <a:ext cx="72008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2915816" y="5013176"/>
              <a:ext cx="72008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3635896" y="5013176"/>
              <a:ext cx="1152128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4788024" y="5013176"/>
              <a:ext cx="316835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835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10436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763688" y="4581128"/>
              <a:ext cx="144016" cy="432048"/>
              <a:chOff x="683568" y="4581128"/>
              <a:chExt cx="144016" cy="432048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17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359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699792" y="4581128"/>
              <a:ext cx="144016" cy="432048"/>
              <a:chOff x="683568" y="4581128"/>
              <a:chExt cx="144016" cy="432048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868144" y="4581128"/>
              <a:ext cx="144016" cy="432048"/>
              <a:chOff x="683568" y="4581128"/>
              <a:chExt cx="144016" cy="432048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16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8762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82444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Oval 16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14756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1259632" y="4581128"/>
              <a:ext cx="144016" cy="432048"/>
              <a:chOff x="683568" y="4581128"/>
              <a:chExt cx="144016" cy="432048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42119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8028384" y="4581128"/>
              <a:ext cx="144016" cy="432048"/>
              <a:chOff x="683568" y="4581128"/>
              <a:chExt cx="144016" cy="432048"/>
            </a:xfrm>
          </p:grpSpPr>
          <p:cxnSp>
            <p:nvCxnSpPr>
              <p:cNvPr id="155" name="Straight Connector 15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85324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13316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Oval 15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1156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1907704" y="4581128"/>
              <a:ext cx="144016" cy="432048"/>
              <a:chOff x="683568" y="4581128"/>
              <a:chExt cx="144016" cy="432048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4117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195736" y="4581128"/>
              <a:ext cx="144016" cy="432048"/>
              <a:chOff x="683568" y="4581128"/>
              <a:chExt cx="144016" cy="432048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Oval 14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29158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1619672" y="4581128"/>
              <a:ext cx="144016" cy="432048"/>
              <a:chOff x="683568" y="4581128"/>
              <a:chExt cx="144016" cy="432048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32758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>
            <a:xfrm flipV="1">
              <a:off x="2915816" y="530120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987824" y="5373216"/>
              <a:ext cx="2289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Transcription start site</a:t>
              </a:r>
              <a:endParaRPr 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584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1500</a:t>
              </a:r>
              <a:endParaRPr lang="en-US" sz="12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23728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200</a:t>
              </a:r>
              <a:endParaRPr lang="en-US" sz="12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91581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5’ UTR</a:t>
              </a:r>
              <a:endParaRPr lang="en-US" sz="12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79912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r>
                <a:rPr lang="en-US" sz="1200" baseline="30000" dirty="0" smtClean="0"/>
                <a:t> </a:t>
              </a:r>
              <a:r>
                <a:rPr lang="en-US" sz="1200" baseline="30000" dirty="0" err="1" smtClean="0"/>
                <a:t>st</a:t>
              </a:r>
              <a:r>
                <a:rPr lang="en-US" sz="1200" baseline="30000" dirty="0" smtClean="0"/>
                <a:t> </a:t>
              </a:r>
              <a:r>
                <a:rPr lang="en-US" sz="1200" dirty="0" smtClean="0"/>
                <a:t>exon</a:t>
              </a:r>
              <a:endParaRPr lang="en-US" sz="1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932040" y="5024209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 body</a:t>
              </a:r>
              <a:endParaRPr lang="en-US" sz="12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95637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’ UTR</a:t>
              </a:r>
              <a:endParaRPr lang="en-US" sz="1200" dirty="0"/>
            </a:p>
          </p:txBody>
        </p:sp>
      </p:grpSp>
      <p:sp>
        <p:nvSpPr>
          <p:cNvPr id="83" name="Title 1"/>
          <p:cNvSpPr txBox="1">
            <a:spLocks/>
          </p:cNvSpPr>
          <p:nvPr/>
        </p:nvSpPr>
        <p:spPr>
          <a:xfrm>
            <a:off x="414506" y="-4395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Global Methylation </a:t>
            </a:r>
            <a:r>
              <a:rPr lang="en-US" sz="2800" dirty="0" err="1" smtClean="0"/>
              <a:t>NO</a:t>
            </a:r>
            <a:r>
              <a:rPr lang="en-US" sz="2800" baseline="-25000" dirty="0" err="1"/>
              <a:t>x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58767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51521" y="136064"/>
            <a:ext cx="8760176" cy="1708760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9732"/>
              </p:ext>
            </p:extLst>
          </p:nvPr>
        </p:nvGraphicFramePr>
        <p:xfrm>
          <a:off x="827584" y="836712"/>
          <a:ext cx="7344816" cy="46583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1792"/>
                <a:gridCol w="2680612"/>
                <a:gridCol w="1622412"/>
              </a:tblGrid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Beta coefficient ± standard error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Bonferroni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treshold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0.0038)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Somatic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-3.03 e-4 ± 9.86 e-5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0.0022**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Sex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-3.46 e-4 ± 2.46 e-4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0.15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North shelf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-3.50 e-4 ± 1.65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0.0338*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South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shelf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-3.68 e-4 ± 1.72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0.0326*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North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-3.28 e-4 ± 9.81 e-5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0.0008**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South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-3.11 e-4 ± 9.78 e-5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0.0015**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Island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-3.01 e-4 ± 1.20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0.0125*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1500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-3.47 e-4 ± 1.05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0.0009*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-4.52 e-4 ± 1.38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0.0011**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-3.39 e-4 ± 1.55 e-4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0.0286*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en-US" sz="1200" baseline="30000" dirty="0" smtClean="0">
                          <a:effectLst/>
                        </a:rPr>
                        <a:t>st</a:t>
                      </a:r>
                      <a:r>
                        <a:rPr lang="en-US" sz="1200" dirty="0" smtClean="0">
                          <a:effectLst/>
                        </a:rPr>
                        <a:t> Exon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-3.23 e-4 ± 1.07 e-4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0.0024**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 body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-2.70 e-4 ± 1.04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0.0095*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3’ UTR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-3.97 e-4 ± 1.24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0.0013*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1520" y="5733256"/>
            <a:ext cx="9361040" cy="1152128"/>
            <a:chOff x="251520" y="4581128"/>
            <a:chExt cx="9361040" cy="1152128"/>
          </a:xfrm>
        </p:grpSpPr>
        <p:sp>
          <p:nvSpPr>
            <p:cNvPr id="8" name="Rectangle 7"/>
            <p:cNvSpPr/>
            <p:nvPr/>
          </p:nvSpPr>
          <p:spPr>
            <a:xfrm>
              <a:off x="251520" y="5013176"/>
              <a:ext cx="856895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51520" y="5013176"/>
              <a:ext cx="193583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2195736" y="5013176"/>
              <a:ext cx="72008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2915816" y="5013176"/>
              <a:ext cx="72008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3635896" y="5013176"/>
              <a:ext cx="1152128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4788024" y="5013176"/>
              <a:ext cx="316835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835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436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76368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59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699792" y="4581128"/>
              <a:ext cx="144016" cy="432048"/>
              <a:chOff x="683568" y="4581128"/>
              <a:chExt cx="144016" cy="432048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68144" y="4581128"/>
              <a:ext cx="144016" cy="432048"/>
              <a:chOff x="683568" y="4581128"/>
              <a:chExt cx="144016" cy="43204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8762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2444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756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59632" y="4581128"/>
              <a:ext cx="144016" cy="432048"/>
              <a:chOff x="683568" y="4581128"/>
              <a:chExt cx="144016" cy="43204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119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028384" y="4581128"/>
              <a:ext cx="144016" cy="432048"/>
              <a:chOff x="683568" y="4581128"/>
              <a:chExt cx="144016" cy="4320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5324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316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156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907704" y="4581128"/>
              <a:ext cx="144016" cy="432048"/>
              <a:chOff x="683568" y="4581128"/>
              <a:chExt cx="144016" cy="432048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117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9573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9158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619672" y="4581128"/>
              <a:ext cx="144016" cy="432048"/>
              <a:chOff x="683568" y="4581128"/>
              <a:chExt cx="144016" cy="432048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2758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2915816" y="530120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987824" y="5373216"/>
              <a:ext cx="231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Transcription start site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584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1500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23728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200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1581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5’ UTR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79912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r>
                <a:rPr lang="en-US" sz="1200" baseline="30000" dirty="0" smtClean="0"/>
                <a:t> </a:t>
              </a:r>
              <a:r>
                <a:rPr lang="en-US" sz="1200" baseline="30000" dirty="0" err="1" smtClean="0"/>
                <a:t>st</a:t>
              </a:r>
              <a:r>
                <a:rPr lang="en-US" sz="1200" baseline="30000" dirty="0" smtClean="0"/>
                <a:t> </a:t>
              </a:r>
              <a:r>
                <a:rPr lang="en-US" sz="1200" dirty="0" smtClean="0"/>
                <a:t>exon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2040" y="5024209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 body</a:t>
              </a:r>
              <a:endParaRPr 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5637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’ UTR</a:t>
              </a:r>
              <a:endParaRPr lang="en-US" sz="1200" dirty="0"/>
            </a:p>
          </p:txBody>
        </p:sp>
      </p:grpSp>
      <p:sp>
        <p:nvSpPr>
          <p:cNvPr id="86" name="Title 1"/>
          <p:cNvSpPr txBox="1">
            <a:spLocks/>
          </p:cNvSpPr>
          <p:nvPr/>
        </p:nvSpPr>
        <p:spPr>
          <a:xfrm>
            <a:off x="414506" y="-4395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Global Methylation NO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85736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251521" y="136064"/>
            <a:ext cx="8760176" cy="1708760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42187"/>
              </p:ext>
            </p:extLst>
          </p:nvPr>
        </p:nvGraphicFramePr>
        <p:xfrm>
          <a:off x="827584" y="836712"/>
          <a:ext cx="7344816" cy="46583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1792"/>
                <a:gridCol w="2680612"/>
                <a:gridCol w="1622412"/>
              </a:tblGrid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Beta coefficient ± standard error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Bonferroni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treshold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0.0038)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Somatic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-4.88 e-4 ± 9.6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0.61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Sex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2.18 e-03 ± 2.4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0.36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North shelf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-3.90 e-4 ± 1.6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0.81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South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shelf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-3.76 e-4 ± 1.7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0.82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North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1.69 e-4 ± 9.2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South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2.29e-4 ± 9.2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0.80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Island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2.10 e-4 ± 1.1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1500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-1.52 e-4 ± 9.9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0.88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-3.41 e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-5 </a:t>
                      </a: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± 1.3 e-3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0.98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-3.40 e-4 ± 1.0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0.74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en-US" sz="1200" baseline="30000" dirty="0" smtClean="0">
                          <a:effectLst/>
                        </a:rPr>
                        <a:t>st</a:t>
                      </a:r>
                      <a:r>
                        <a:rPr lang="en-US" sz="1200" dirty="0" smtClean="0">
                          <a:effectLst/>
                        </a:rPr>
                        <a:t> Exon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-5.29 e-05 ± 1.1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0.96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 body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-2.54 e-4 ± 1.0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0.80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3’ UTR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-6.94 e-4 ± 1.5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0.65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1520" y="5733256"/>
            <a:ext cx="9361040" cy="1152128"/>
            <a:chOff x="251520" y="4581128"/>
            <a:chExt cx="9361040" cy="1152128"/>
          </a:xfrm>
        </p:grpSpPr>
        <p:sp>
          <p:nvSpPr>
            <p:cNvPr id="7" name="Rectangle 6"/>
            <p:cNvSpPr/>
            <p:nvPr/>
          </p:nvSpPr>
          <p:spPr>
            <a:xfrm>
              <a:off x="251520" y="5013176"/>
              <a:ext cx="856895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251520" y="5013176"/>
              <a:ext cx="193583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195736" y="5013176"/>
              <a:ext cx="72008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2915816" y="5013176"/>
              <a:ext cx="72008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35896" y="5013176"/>
              <a:ext cx="1152128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788024" y="5013176"/>
              <a:ext cx="316835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35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436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6368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359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699792" y="4581128"/>
              <a:ext cx="144016" cy="432048"/>
              <a:chOff x="683568" y="4581128"/>
              <a:chExt cx="144016" cy="4320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868144" y="4581128"/>
              <a:ext cx="144016" cy="432048"/>
              <a:chOff x="683568" y="4581128"/>
              <a:chExt cx="144016" cy="43204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762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2444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756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59632" y="4581128"/>
              <a:ext cx="144016" cy="432048"/>
              <a:chOff x="683568" y="4581128"/>
              <a:chExt cx="144016" cy="43204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2119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028384" y="4581128"/>
              <a:ext cx="144016" cy="432048"/>
              <a:chOff x="683568" y="4581128"/>
              <a:chExt cx="144016" cy="43204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5324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3316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1156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07704" y="4581128"/>
              <a:ext cx="144016" cy="432048"/>
              <a:chOff x="683568" y="4581128"/>
              <a:chExt cx="144016" cy="43204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117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19573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9158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619672" y="4581128"/>
              <a:ext cx="144016" cy="432048"/>
              <a:chOff x="683568" y="4581128"/>
              <a:chExt cx="144016" cy="43204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2758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2915816" y="530120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987824" y="5373216"/>
              <a:ext cx="2448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Transcription start site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7584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1500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200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81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5’ UTR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9912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r>
                <a:rPr lang="en-US" sz="1200" baseline="30000" dirty="0" smtClean="0"/>
                <a:t> </a:t>
              </a:r>
              <a:r>
                <a:rPr lang="en-US" sz="1200" baseline="30000" dirty="0" err="1" smtClean="0"/>
                <a:t>st</a:t>
              </a:r>
              <a:r>
                <a:rPr lang="en-US" sz="1200" baseline="30000" dirty="0" smtClean="0"/>
                <a:t> </a:t>
              </a:r>
              <a:r>
                <a:rPr lang="en-US" sz="1200" dirty="0" smtClean="0"/>
                <a:t>exon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2040" y="5024209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 body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5637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’ UTR</a:t>
              </a:r>
              <a:endParaRPr lang="en-US" sz="1200" dirty="0"/>
            </a:p>
          </p:txBody>
        </p:sp>
      </p:grpSp>
      <p:sp>
        <p:nvSpPr>
          <p:cNvPr id="245" name="Title 1"/>
          <p:cNvSpPr txBox="1">
            <a:spLocks/>
          </p:cNvSpPr>
          <p:nvPr/>
        </p:nvSpPr>
        <p:spPr>
          <a:xfrm>
            <a:off x="414506" y="-4395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Global Methylation PM</a:t>
            </a:r>
            <a:r>
              <a:rPr lang="en-US" sz="2800" baseline="-25000" dirty="0" smtClean="0"/>
              <a:t>2.5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99772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51521" y="136064"/>
            <a:ext cx="8760176" cy="1708760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798227"/>
              </p:ext>
            </p:extLst>
          </p:nvPr>
        </p:nvGraphicFramePr>
        <p:xfrm>
          <a:off x="827584" y="836712"/>
          <a:ext cx="7344816" cy="46583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1792"/>
                <a:gridCol w="2680612"/>
                <a:gridCol w="1622412"/>
              </a:tblGrid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Beta coefficient ± standard error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Bonferroni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treshold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0.0038)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Somatic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2.60 e-4 ± 4.15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0.53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Sex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2.51 e-3 ± 1.03 e-3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0.0146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North shelf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3.49 e-4 ± 6.88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0.61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South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shelf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3.60 e-4 ± 7.18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0.62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North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4.32 e-4 ± 3.98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0.28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South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4.71 e-4 ± 3.97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0.23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Island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4.71 e-4 ± 4.89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0.34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1500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4.69 e-4 ± 4.31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0.28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5.55 e-4 ± 5.69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0.33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2.96 e-4 ± 6.56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0.65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en-US" sz="1200" baseline="30000" dirty="0" smtClean="0">
                          <a:effectLst/>
                        </a:rPr>
                        <a:t>st</a:t>
                      </a:r>
                      <a:r>
                        <a:rPr lang="en-US" sz="1200" dirty="0" smtClean="0">
                          <a:effectLst/>
                        </a:rPr>
                        <a:t> Exon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4.90 e-4 ± 5.08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0.33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 body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3.04 e-4 ± 4.36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0.49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3’ UTR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ＭＳ 明朝"/>
                          <a:cs typeface="Consolas"/>
                        </a:rPr>
                        <a:t>3.75 e-4 ± 4.48 e-4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0.40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1520" y="5733256"/>
            <a:ext cx="9361040" cy="1152128"/>
            <a:chOff x="251520" y="4581128"/>
            <a:chExt cx="9361040" cy="1152128"/>
          </a:xfrm>
        </p:grpSpPr>
        <p:sp>
          <p:nvSpPr>
            <p:cNvPr id="7" name="Rectangle 6"/>
            <p:cNvSpPr/>
            <p:nvPr/>
          </p:nvSpPr>
          <p:spPr>
            <a:xfrm>
              <a:off x="251520" y="5013176"/>
              <a:ext cx="856895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251520" y="5013176"/>
              <a:ext cx="193583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195736" y="5013176"/>
              <a:ext cx="72008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2915816" y="5013176"/>
              <a:ext cx="72008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35896" y="5013176"/>
              <a:ext cx="1152128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788024" y="5013176"/>
              <a:ext cx="316835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35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436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6368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359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699792" y="4581128"/>
              <a:ext cx="144016" cy="432048"/>
              <a:chOff x="683568" y="4581128"/>
              <a:chExt cx="144016" cy="4320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868144" y="4581128"/>
              <a:ext cx="144016" cy="432048"/>
              <a:chOff x="683568" y="4581128"/>
              <a:chExt cx="144016" cy="43204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762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2444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756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59632" y="4581128"/>
              <a:ext cx="144016" cy="432048"/>
              <a:chOff x="683568" y="4581128"/>
              <a:chExt cx="144016" cy="43204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2119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028384" y="4581128"/>
              <a:ext cx="144016" cy="432048"/>
              <a:chOff x="683568" y="4581128"/>
              <a:chExt cx="144016" cy="43204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5324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3316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1156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07704" y="4581128"/>
              <a:ext cx="144016" cy="432048"/>
              <a:chOff x="683568" y="4581128"/>
              <a:chExt cx="144016" cy="43204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117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19573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9158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619672" y="4581128"/>
              <a:ext cx="144016" cy="432048"/>
              <a:chOff x="683568" y="4581128"/>
              <a:chExt cx="144016" cy="43204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2758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2915816" y="530120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987824" y="5373216"/>
              <a:ext cx="227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Transcription start site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7584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1500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200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81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5’ UTR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9912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r>
                <a:rPr lang="en-US" sz="1200" baseline="30000" dirty="0" smtClean="0"/>
                <a:t> </a:t>
              </a:r>
              <a:r>
                <a:rPr lang="en-US" sz="1200" baseline="30000" dirty="0" err="1" smtClean="0"/>
                <a:t>st</a:t>
              </a:r>
              <a:r>
                <a:rPr lang="en-US" sz="1200" baseline="30000" dirty="0" smtClean="0"/>
                <a:t> </a:t>
              </a:r>
              <a:r>
                <a:rPr lang="en-US" sz="1200" dirty="0" smtClean="0"/>
                <a:t>exon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2040" y="5024209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 body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5637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’ UTR</a:t>
              </a:r>
              <a:endParaRPr lang="en-US" sz="1200" dirty="0"/>
            </a:p>
          </p:txBody>
        </p:sp>
      </p:grpSp>
      <p:sp>
        <p:nvSpPr>
          <p:cNvPr id="85" name="Title 1"/>
          <p:cNvSpPr txBox="1">
            <a:spLocks/>
          </p:cNvSpPr>
          <p:nvPr/>
        </p:nvSpPr>
        <p:spPr>
          <a:xfrm>
            <a:off x="414506" y="-4395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Global Methylation PM</a:t>
            </a:r>
            <a:r>
              <a:rPr lang="en-US" sz="2800" baseline="-25000" dirty="0" smtClean="0"/>
              <a:t>10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74798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251521" y="136064"/>
            <a:ext cx="8760176" cy="1708760"/>
          </a:xfrm>
          <a:prstGeom prst="rect">
            <a:avLst/>
          </a:prstGeom>
          <a:solidFill>
            <a:srgbClr val="D7D7D7"/>
          </a:solidFill>
          <a:ln>
            <a:solidFill>
              <a:srgbClr val="D7D7D7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52259"/>
              </p:ext>
            </p:extLst>
          </p:nvPr>
        </p:nvGraphicFramePr>
        <p:xfrm>
          <a:off x="827584" y="836712"/>
          <a:ext cx="7344816" cy="470458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41792"/>
                <a:gridCol w="2680612"/>
                <a:gridCol w="1622412"/>
              </a:tblGrid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Beta coefficient ± standard error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Crude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(*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Bonferroni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treshold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&lt; 0.0038)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Somatic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38455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-6.3 –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e4  ± .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9 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indent="338455" algn="ctr"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0.54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Sex chromosomes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-9.6 –e3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 3.2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0.90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1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North shelf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7.5 –e4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 2.7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ＭＳ 明朝"/>
                          <a:cs typeface="Consolas"/>
                        </a:rPr>
                        <a:t>0.70</a:t>
                      </a:r>
                      <a:endParaRPr lang="en-US" sz="11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South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shelf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1.1 -e3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2.7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ＭＳ 明朝"/>
                          <a:cs typeface="Consolas"/>
                        </a:rPr>
                        <a:t>0.74</a:t>
                      </a:r>
                      <a:endParaRPr lang="en-US" sz="11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North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-2.1 –e3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1.8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ＭＳ 明朝"/>
                          <a:cs typeface="Consolas"/>
                        </a:rPr>
                        <a:t>0.65</a:t>
                      </a:r>
                      <a:endParaRPr lang="en-US" sz="11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South shore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-2.5-e3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1.8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0.66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Island</a:t>
                      </a:r>
                      <a:endParaRPr lang="en-US" sz="12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-3.8 –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e3  ± 2.3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0.88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ＭＳ 明朝"/>
                          <a:cs typeface="Consolas"/>
                        </a:rPr>
                        <a:t> </a:t>
                      </a:r>
                      <a:endParaRPr lang="en-US" sz="11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1500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-2.3 –e3  ± 2.0 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0.63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Transcription start site </a:t>
                      </a:r>
                      <a:r>
                        <a:rPr lang="en-US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200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-2.4 –e3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3.3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ＭＳ 明朝"/>
                          <a:cs typeface="Consolas"/>
                        </a:rPr>
                        <a:t>0.76</a:t>
                      </a:r>
                      <a:endParaRPr lang="en-US" sz="11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5’ UTR</a:t>
                      </a:r>
                      <a:endParaRPr lang="en-US" sz="12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-2.4 –e3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2.7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0.67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  <a:r>
                        <a:rPr lang="en-US" sz="1200" baseline="30000" dirty="0" smtClean="0">
                          <a:effectLst/>
                        </a:rPr>
                        <a:t>st</a:t>
                      </a:r>
                      <a:r>
                        <a:rPr lang="en-US" sz="1200" dirty="0" smtClean="0">
                          <a:effectLst/>
                        </a:rPr>
                        <a:t> Exon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-1.7 –e3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2.1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0.77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 body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-4.7 –e3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1.8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0.66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3’ UTR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-2.7 –e4 </a:t>
                      </a:r>
                      <a:r>
                        <a:rPr lang="en-US" sz="1100" dirty="0" smtClean="0">
                          <a:effectLst/>
                          <a:latin typeface="+mn-lt"/>
                          <a:ea typeface="ＭＳ 明朝"/>
                          <a:cs typeface="Consolas"/>
                        </a:rPr>
                        <a:t> ± 2.3 </a:t>
                      </a: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–e3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ＭＳ 明朝"/>
                          <a:cs typeface="Consolas"/>
                        </a:rPr>
                        <a:t>0.61</a:t>
                      </a:r>
                      <a:endParaRPr lang="en-US" sz="1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1520" y="5733256"/>
            <a:ext cx="9361040" cy="1152128"/>
            <a:chOff x="251520" y="4581128"/>
            <a:chExt cx="9361040" cy="1152128"/>
          </a:xfrm>
        </p:grpSpPr>
        <p:sp>
          <p:nvSpPr>
            <p:cNvPr id="7" name="Rectangle 6"/>
            <p:cNvSpPr/>
            <p:nvPr/>
          </p:nvSpPr>
          <p:spPr>
            <a:xfrm>
              <a:off x="251520" y="5013176"/>
              <a:ext cx="856895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251520" y="5013176"/>
              <a:ext cx="193583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2195736" y="5013176"/>
              <a:ext cx="72008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2915816" y="5013176"/>
              <a:ext cx="720080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635896" y="5013176"/>
              <a:ext cx="1152128" cy="2880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788024" y="5013176"/>
              <a:ext cx="3168352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35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436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6368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35968" y="4581128"/>
              <a:ext cx="144016" cy="432048"/>
              <a:chOff x="683568" y="4581128"/>
              <a:chExt cx="144016" cy="432048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699792" y="4581128"/>
              <a:ext cx="144016" cy="432048"/>
              <a:chOff x="683568" y="4581128"/>
              <a:chExt cx="144016" cy="4320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868144" y="4581128"/>
              <a:ext cx="144016" cy="432048"/>
              <a:chOff x="683568" y="4581128"/>
              <a:chExt cx="144016" cy="432048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762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244408" y="4581128"/>
              <a:ext cx="144016" cy="432048"/>
              <a:chOff x="683568" y="4581128"/>
              <a:chExt cx="144016" cy="43204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4756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59632" y="4581128"/>
              <a:ext cx="144016" cy="432048"/>
              <a:chOff x="683568" y="4581128"/>
              <a:chExt cx="144016" cy="43204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2119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028384" y="4581128"/>
              <a:ext cx="144016" cy="432048"/>
              <a:chOff x="683568" y="4581128"/>
              <a:chExt cx="144016" cy="43204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5324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33164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1156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07704" y="4581128"/>
              <a:ext cx="144016" cy="432048"/>
              <a:chOff x="683568" y="4581128"/>
              <a:chExt cx="144016" cy="43204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11760" y="4581128"/>
              <a:ext cx="144016" cy="432048"/>
              <a:chOff x="683568" y="4581128"/>
              <a:chExt cx="144016" cy="432048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19573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91581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619672" y="4581128"/>
              <a:ext cx="144016" cy="432048"/>
              <a:chOff x="683568" y="4581128"/>
              <a:chExt cx="144016" cy="432048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275856" y="4581128"/>
              <a:ext cx="144016" cy="432048"/>
              <a:chOff x="683568" y="4581128"/>
              <a:chExt cx="144016" cy="43204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55576" y="4653136"/>
                <a:ext cx="0" cy="360040"/>
              </a:xfrm>
              <a:prstGeom prst="line">
                <a:avLst/>
              </a:prstGeom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683568" y="458112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2915816" y="5301208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987824" y="5373216"/>
              <a:ext cx="2274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Transcription start site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7584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1500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8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TSS 200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81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5’ UTR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9912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</a:t>
              </a:r>
              <a:r>
                <a:rPr lang="en-US" sz="1200" baseline="30000" dirty="0" smtClean="0"/>
                <a:t> </a:t>
              </a:r>
              <a:r>
                <a:rPr lang="en-US" sz="1200" baseline="30000" dirty="0" err="1" smtClean="0"/>
                <a:t>st</a:t>
              </a:r>
              <a:r>
                <a:rPr lang="en-US" sz="1200" baseline="30000" dirty="0" smtClean="0"/>
                <a:t> </a:t>
              </a:r>
              <a:r>
                <a:rPr lang="en-US" sz="1200" dirty="0" smtClean="0"/>
                <a:t>exon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2040" y="5024209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Gene body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56376" y="5013176"/>
              <a:ext cx="1656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  <a:r>
                <a:rPr lang="en-US" sz="1200" dirty="0" smtClean="0"/>
                <a:t>’ UTR</a:t>
              </a:r>
              <a:endParaRPr lang="en-US" sz="1200" dirty="0"/>
            </a:p>
          </p:txBody>
        </p:sp>
      </p:grpSp>
      <p:sp>
        <p:nvSpPr>
          <p:cNvPr id="85" name="Title 1"/>
          <p:cNvSpPr txBox="1">
            <a:spLocks/>
          </p:cNvSpPr>
          <p:nvPr/>
        </p:nvSpPr>
        <p:spPr>
          <a:xfrm>
            <a:off x="414506" y="-4395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Global Methylation PM</a:t>
            </a:r>
            <a:r>
              <a:rPr lang="en-US" sz="2800" baseline="-25000" dirty="0" smtClean="0"/>
              <a:t>25abs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1790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6510"/>
            <a:ext cx="82296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    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332008" y="2803634"/>
            <a:ext cx="1130657" cy="2788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eatmap spls nox com 1 to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69" y="2620040"/>
            <a:ext cx="5273531" cy="3531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564B3C"/>
                </a:solidFill>
              </a:rPr>
              <a:t>Sparse Partial Least Squares </a:t>
            </a:r>
            <a:endParaRPr lang="en-US" sz="3200" dirty="0"/>
          </a:p>
        </p:txBody>
      </p:sp>
      <p:pic>
        <p:nvPicPr>
          <p:cNvPr id="7" name="Picture 6" descr="spls heatmap no2 comp 1 to 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34" y="2620040"/>
            <a:ext cx="5273530" cy="353110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61635" y="2803634"/>
            <a:ext cx="1127974" cy="2896547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80431" y="2803634"/>
            <a:ext cx="1102166" cy="2896547"/>
          </a:xfrm>
          <a:prstGeom prst="round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168079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564B3C"/>
                </a:solidFill>
              </a:rPr>
              <a:t>Variable </a:t>
            </a:r>
            <a:endParaRPr lang="en-US" sz="2400" dirty="0">
              <a:solidFill>
                <a:srgbClr val="564B3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3462" y="6335813"/>
            <a:ext cx="288333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-&gt; to be studied further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3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Does </a:t>
            </a:r>
            <a:r>
              <a:rPr lang="en-US" dirty="0"/>
              <a:t>air pollution cause a change in overall DNA methylation?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b="1" dirty="0" err="1" smtClean="0"/>
              <a:t>NO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– NO</a:t>
            </a:r>
            <a:r>
              <a:rPr lang="en-US" b="1" baseline="-25000" dirty="0" smtClean="0"/>
              <a:t>2</a:t>
            </a:r>
            <a:r>
              <a:rPr lang="en-US" b="1" dirty="0" smtClean="0"/>
              <a:t> : global </a:t>
            </a:r>
            <a:r>
              <a:rPr lang="en-US" b="1" dirty="0" err="1" smtClean="0"/>
              <a:t>hypomethylation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PM : not </a:t>
            </a:r>
            <a:r>
              <a:rPr lang="en-US" b="1" dirty="0" err="1" smtClean="0"/>
              <a:t>hypomethylation</a:t>
            </a:r>
            <a:r>
              <a:rPr lang="en-US" b="1" dirty="0" smtClean="0"/>
              <a:t> (with current techniques)</a:t>
            </a: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	      -&gt; Progress study with cluster techniques</a:t>
            </a:r>
            <a:endParaRPr lang="en-US" b="1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Can we identify </a:t>
            </a:r>
            <a:r>
              <a:rPr lang="en-US" dirty="0" err="1" smtClean="0"/>
              <a:t>CpG’s</a:t>
            </a:r>
            <a:r>
              <a:rPr lang="en-US" dirty="0" smtClean="0"/>
              <a:t> that are associated with air pollution?</a:t>
            </a:r>
          </a:p>
          <a:p>
            <a:pPr marL="11430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9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48" y="1837232"/>
            <a:ext cx="9144000" cy="45318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917938" y="2144604"/>
            <a:ext cx="2744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6127" y="408372"/>
            <a:ext cx="8479727" cy="103942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Epigenome</a:t>
            </a:r>
            <a:r>
              <a:rPr lang="en-US" dirty="0" smtClean="0"/>
              <a:t> wide association study: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Manhattan </a:t>
            </a:r>
            <a:r>
              <a:rPr lang="en-US" dirty="0"/>
              <a:t>plot </a:t>
            </a:r>
            <a:r>
              <a:rPr lang="en-US" dirty="0" err="1" smtClean="0"/>
              <a:t>NO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330450" y="19301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GA </a:t>
            </a:r>
            <a:r>
              <a:rPr lang="en-US" dirty="0"/>
              <a:t>Binding Protein Transcription Factor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4278" y="5343894"/>
            <a:ext cx="32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significant </a:t>
            </a:r>
            <a:r>
              <a:rPr lang="en-US" dirty="0" err="1" smtClean="0"/>
              <a:t>CpG’s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 err="1" smtClean="0"/>
              <a:t>bonferroni</a:t>
            </a:r>
            <a:r>
              <a:rPr lang="en-US" dirty="0" smtClean="0"/>
              <a:t> </a:t>
            </a:r>
            <a:r>
              <a:rPr lang="en-US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5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Air </a:t>
            </a:r>
            <a:r>
              <a:rPr lang="en-US" sz="3200" dirty="0" err="1" smtClean="0"/>
              <a:t>pOllution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170"/>
            <a:ext cx="8229600" cy="4373563"/>
          </a:xfrm>
        </p:spPr>
        <p:txBody>
          <a:bodyPr/>
          <a:lstStyle/>
          <a:p>
            <a:r>
              <a:rPr lang="en-US" dirty="0"/>
              <a:t>Outdoor air pollution is a complex </a:t>
            </a:r>
            <a:r>
              <a:rPr lang="en-US" dirty="0" smtClean="0"/>
              <a:t>mixture containing </a:t>
            </a:r>
            <a:r>
              <a:rPr lang="en-US" dirty="0"/>
              <a:t>a number of known </a:t>
            </a:r>
            <a:r>
              <a:rPr lang="en-US" dirty="0" smtClean="0"/>
              <a:t>carcinogens</a:t>
            </a:r>
          </a:p>
          <a:p>
            <a:pPr lvl="1"/>
            <a:r>
              <a:rPr lang="en-US" dirty="0"/>
              <a:t>Particulate matter: PM</a:t>
            </a:r>
            <a:r>
              <a:rPr lang="en-US" baseline="-25000" dirty="0"/>
              <a:t>10</a:t>
            </a:r>
            <a:r>
              <a:rPr lang="en-US" dirty="0"/>
              <a:t>,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/>
              <a:t>, </a:t>
            </a:r>
            <a:r>
              <a:rPr lang="en-US" dirty="0" smtClean="0"/>
              <a:t>PM</a:t>
            </a:r>
            <a:r>
              <a:rPr lang="en-US" baseline="-25000" dirty="0" smtClean="0"/>
              <a:t>2.5abs</a:t>
            </a:r>
            <a:endParaRPr lang="en-US" baseline="-25000" dirty="0"/>
          </a:p>
          <a:p>
            <a:pPr lvl="1"/>
            <a:r>
              <a:rPr lang="en-US" dirty="0"/>
              <a:t>Gases: CO, 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, </a:t>
            </a:r>
            <a:r>
              <a:rPr lang="en-US" dirty="0" smtClean="0"/>
              <a:t>SO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Low concentrations</a:t>
            </a:r>
          </a:p>
          <a:p>
            <a:r>
              <a:rPr lang="en-US" dirty="0" smtClean="0"/>
              <a:t>Everybody is exposed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965" y="2812880"/>
            <a:ext cx="2891434" cy="3828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54" y="4146121"/>
            <a:ext cx="4073465" cy="25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5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EWAS:</a:t>
            </a:r>
            <a:br>
              <a:rPr lang="en-US" dirty="0"/>
            </a:br>
            <a:r>
              <a:rPr lang="en-US" dirty="0"/>
              <a:t>Manhattan plot NO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0401"/>
            <a:ext cx="9144000" cy="4535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91" y="20064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COMMD5 (Hypertension-Related Calcium-Regulated Gene Protein)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04755" y="2329610"/>
            <a:ext cx="2744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46230" y="5436834"/>
            <a:ext cx="32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significant </a:t>
            </a:r>
            <a:r>
              <a:rPr lang="en-US" dirty="0" err="1" smtClean="0"/>
              <a:t>CpG’s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 err="1" smtClean="0"/>
              <a:t>bonferroni</a:t>
            </a:r>
            <a:r>
              <a:rPr lang="en-US" dirty="0" smtClean="0"/>
              <a:t> </a:t>
            </a:r>
            <a:r>
              <a:rPr lang="en-US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2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NO</a:t>
            </a:r>
            <a:r>
              <a:rPr lang="en-US" baseline="-25000" dirty="0" smtClean="0"/>
              <a:t>X</a:t>
            </a:r>
            <a:r>
              <a:rPr lang="en-US" dirty="0" smtClean="0"/>
              <a:t> –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Content Placeholder 3" descr="vendiagram pooled ewas no2 no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10316"/>
          <a:stretch>
            <a:fillRect/>
          </a:stretch>
        </p:blipFill>
        <p:spPr>
          <a:xfrm>
            <a:off x="968320" y="2046901"/>
            <a:ext cx="6553608" cy="3482869"/>
          </a:xfrm>
        </p:spPr>
      </p:pic>
      <p:cxnSp>
        <p:nvCxnSpPr>
          <p:cNvPr id="6" name="Elbow Connector 5"/>
          <p:cNvCxnSpPr/>
          <p:nvPr/>
        </p:nvCxnSpPr>
        <p:spPr>
          <a:xfrm rot="16200000" flipH="1">
            <a:off x="4096651" y="4763078"/>
            <a:ext cx="1316612" cy="114614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76263" y="5994457"/>
            <a:ext cx="118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C16orf63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2523" y="2046901"/>
            <a:ext cx="11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28010" y="2093153"/>
            <a:ext cx="11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EWAS</a:t>
            </a:r>
            <a:br>
              <a:rPr lang="en-US" dirty="0" smtClean="0"/>
            </a:br>
            <a:r>
              <a:rPr lang="en-US" dirty="0" smtClean="0"/>
              <a:t>Manhattan plot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9198"/>
            <a:ext cx="9144000" cy="453991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909199" y="2144604"/>
            <a:ext cx="2744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30742" y="5374874"/>
            <a:ext cx="32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 significant </a:t>
            </a:r>
            <a:r>
              <a:rPr lang="en-US" dirty="0" err="1" smtClean="0"/>
              <a:t>CpG’s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 err="1" smtClean="0"/>
              <a:t>bonferroni</a:t>
            </a:r>
            <a:r>
              <a:rPr lang="en-US" dirty="0" smtClean="0"/>
              <a:t> </a:t>
            </a:r>
            <a:r>
              <a:rPr lang="en-US" dirty="0" smtClean="0"/>
              <a:t>correction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1887" y="1959938"/>
            <a:ext cx="591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NFATC2: Nuclear </a:t>
            </a:r>
            <a:r>
              <a:rPr lang="en-US" dirty="0"/>
              <a:t>factor of activated T-cells, cytoplasmic 2 </a:t>
            </a:r>
          </a:p>
        </p:txBody>
      </p:sp>
    </p:spTree>
    <p:extLst>
      <p:ext uri="{BB962C8B-B14F-4D97-AF65-F5344CB8AC3E}">
        <p14:creationId xmlns:p14="http://schemas.microsoft.com/office/powerpoint/2010/main" val="384191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EWAS</a:t>
            </a:r>
            <a:br>
              <a:rPr lang="en-US" dirty="0"/>
            </a:br>
            <a:r>
              <a:rPr lang="en-US" dirty="0"/>
              <a:t>Manhattan plot </a:t>
            </a:r>
            <a:r>
              <a:rPr lang="en-US" dirty="0" smtClean="0"/>
              <a:t>pm</a:t>
            </a:r>
            <a:r>
              <a:rPr lang="en-US" baseline="-25000" dirty="0" smtClean="0"/>
              <a:t>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62"/>
            <a:ext cx="9144000" cy="4491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0742" y="5560754"/>
            <a:ext cx="32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828 significant </a:t>
            </a:r>
            <a:r>
              <a:rPr lang="en-US" dirty="0" err="1" smtClean="0"/>
              <a:t>CpG’s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 err="1" smtClean="0"/>
              <a:t>bonferroni</a:t>
            </a:r>
            <a:r>
              <a:rPr lang="en-US" dirty="0" smtClean="0"/>
              <a:t> </a:t>
            </a:r>
            <a:r>
              <a:rPr lang="en-US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9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EWAS</a:t>
            </a:r>
            <a:br>
              <a:rPr lang="en-US" dirty="0"/>
            </a:br>
            <a:r>
              <a:rPr lang="en-US" dirty="0"/>
              <a:t>Manhattan plot </a:t>
            </a:r>
            <a:r>
              <a:rPr lang="en-US" dirty="0" smtClean="0"/>
              <a:t>pm</a:t>
            </a:r>
            <a:r>
              <a:rPr lang="en-US" baseline="-25000" dirty="0" smtClean="0"/>
              <a:t>25abs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5073"/>
            <a:ext cx="9144000" cy="452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4835" y="2137341"/>
            <a:ext cx="138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Dynamin-2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81565" y="2352987"/>
            <a:ext cx="2744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30742" y="5622714"/>
            <a:ext cx="328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129 significant </a:t>
            </a:r>
            <a:r>
              <a:rPr lang="en-US" dirty="0" err="1" smtClean="0"/>
              <a:t>CpG’s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 err="1" smtClean="0"/>
              <a:t>bonferroni</a:t>
            </a:r>
            <a:r>
              <a:rPr lang="en-US" dirty="0" smtClean="0"/>
              <a:t> </a:t>
            </a:r>
            <a:r>
              <a:rPr lang="en-US" dirty="0" smtClean="0"/>
              <a:t>correction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CpG</a:t>
            </a:r>
            <a:r>
              <a:rPr lang="en-US" sz="2800" dirty="0" smtClean="0"/>
              <a:t> Overlap between pm</a:t>
            </a:r>
            <a:r>
              <a:rPr lang="en-US" sz="2800" baseline="-25000" dirty="0" smtClean="0"/>
              <a:t>2.5</a:t>
            </a:r>
            <a:r>
              <a:rPr lang="en-US" sz="2800" dirty="0" smtClean="0"/>
              <a:t> PM</a:t>
            </a:r>
            <a:r>
              <a:rPr lang="en-US" sz="2800" baseline="-25000" dirty="0" smtClean="0"/>
              <a:t>10</a:t>
            </a:r>
            <a:r>
              <a:rPr lang="en-US" sz="2800" dirty="0" smtClean="0"/>
              <a:t> PM</a:t>
            </a:r>
            <a:r>
              <a:rPr lang="en-US" sz="2800" baseline="-25000" dirty="0" smtClean="0"/>
              <a:t>25ABS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39947" y="1910035"/>
            <a:ext cx="6100220" cy="3949833"/>
            <a:chOff x="426128" y="2343742"/>
            <a:chExt cx="6100220" cy="3949833"/>
          </a:xfrm>
        </p:grpSpPr>
        <p:pic>
          <p:nvPicPr>
            <p:cNvPr id="5" name="Picture 4" descr="vendiagram pooled ewas pm25 10 abs nr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28" y="2343742"/>
              <a:ext cx="5898876" cy="39498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1495" y="3082430"/>
              <a:ext cx="1084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pm</a:t>
              </a:r>
              <a:r>
                <a:rPr lang="en-US" baseline="-25000" dirty="0" smtClean="0"/>
                <a:t>10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42156" y="3126412"/>
              <a:ext cx="1084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pm</a:t>
              </a:r>
              <a:r>
                <a:rPr lang="en-US" baseline="-25000" dirty="0" smtClean="0"/>
                <a:t>25</a:t>
              </a:r>
              <a:endParaRPr lang="en-US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3858" y="2604668"/>
              <a:ext cx="1084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pm</a:t>
              </a:r>
              <a:r>
                <a:rPr lang="en-US" baseline="-25000" dirty="0" err="1" smtClean="0"/>
                <a:t>abs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29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CpG</a:t>
            </a:r>
            <a:r>
              <a:rPr lang="en-US" sz="2800" dirty="0"/>
              <a:t> Overlap between pm</a:t>
            </a:r>
            <a:r>
              <a:rPr lang="en-US" sz="2800" baseline="-25000" dirty="0"/>
              <a:t>2.5</a:t>
            </a:r>
            <a:r>
              <a:rPr lang="en-US" sz="2800" dirty="0"/>
              <a:t> PM</a:t>
            </a:r>
            <a:r>
              <a:rPr lang="en-US" sz="2800" baseline="-25000" dirty="0"/>
              <a:t>10</a:t>
            </a:r>
            <a:r>
              <a:rPr lang="en-US" sz="2800" dirty="0"/>
              <a:t> </a:t>
            </a:r>
            <a:r>
              <a:rPr lang="en-US" sz="2800" dirty="0" smtClean="0"/>
              <a:t>PM</a:t>
            </a:r>
            <a:r>
              <a:rPr lang="en-US" sz="2800" baseline="-25000" dirty="0" smtClean="0"/>
              <a:t>25ABS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48577"/>
              </p:ext>
            </p:extLst>
          </p:nvPr>
        </p:nvGraphicFramePr>
        <p:xfrm>
          <a:off x="820888" y="1823765"/>
          <a:ext cx="7865912" cy="442590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48945"/>
                <a:gridCol w="402056"/>
                <a:gridCol w="1058130"/>
                <a:gridCol w="1130658"/>
                <a:gridCol w="2393294"/>
                <a:gridCol w="916417"/>
                <a:gridCol w="916412"/>
              </a:tblGrid>
              <a:tr h="437710"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IlmnID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MAPINFO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Abbreviation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7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Relation_to_CGI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5147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cg21167817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3277557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PRDM16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 Domain Containing 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S_Shelf</a:t>
                      </a:r>
                    </a:p>
                  </a:txBody>
                  <a:tcPr marL="12700" marR="12700" marT="12700" marB="0" anchor="b"/>
                </a:tc>
              </a:tr>
              <a:tr h="37556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cg20382344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204587945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LRRN2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rgbClr val="252525"/>
                          </a:solidFill>
                          <a:effectLst/>
                          <a:latin typeface="+mn-lt"/>
                        </a:rPr>
                        <a:t>Leucine</a:t>
                      </a:r>
                      <a:r>
                        <a:rPr lang="en-US" sz="1200" b="0" i="0" u="none" strike="noStrike" dirty="0">
                          <a:solidFill>
                            <a:srgbClr val="252525"/>
                          </a:solidFill>
                          <a:effectLst/>
                          <a:latin typeface="+mn-lt"/>
                        </a:rPr>
                        <a:t>-rich repeat neuronal protein 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12700" marR="12700" marT="12700" marB="0" anchor="b"/>
                </a:tc>
              </a:tr>
              <a:tr h="22182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cg11337598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119121088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CDGAP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CDC42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GTPase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-activating protein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Island</a:t>
                      </a:r>
                    </a:p>
                  </a:txBody>
                  <a:tcPr marL="12700" marR="12700" marT="12700" marB="0" anchor="b"/>
                </a:tc>
              </a:tr>
              <a:tr h="37299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cg17276794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1474048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LPCAT1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Lysophosphatidylcholine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Acyltransferase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12700" marR="12700" marT="12700" marB="0" anchor="b"/>
                </a:tc>
              </a:tr>
              <a:tr h="4360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cg10366851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131406630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MGMT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O-6-Methylguanine-DNA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Methyltransferase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12700" marR="12700" marT="12700" marB="0" anchor="b"/>
                </a:tc>
              </a:tr>
              <a:tr h="37299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cg17211612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124330647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DNAH10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Dynein,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Axonemal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Heavy Chain 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12700" marR="12700" marT="12700" marB="0" anchor="b"/>
                </a:tc>
              </a:tr>
              <a:tr h="37299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cg00124836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111295144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CARS2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cysteinyl-tRNA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synthetase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 mitochondrial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S_Shore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022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cg05058069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88091975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Scaffold/Matrix-Associated Region-1-Binding Protein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</a:txBody>
                  <a:tcPr marL="12700" marR="12700" marT="12700" marB="0" anchor="b"/>
                </a:tc>
              </a:tr>
              <a:tr h="24641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cg19927510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10829071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DNM2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Dynamin 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1stExon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Island</a:t>
                      </a:r>
                    </a:p>
                  </a:txBody>
                  <a:tcPr marL="12700" marR="12700" marT="12700" marB="0" anchor="b"/>
                </a:tc>
              </a:tr>
              <a:tr h="25147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cg08337835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43918868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TEX101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testis expressed 101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TSS200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Island</a:t>
                      </a:r>
                    </a:p>
                  </a:txBody>
                  <a:tcPr marL="12700" marR="12700" marT="12700" marB="0" anchor="b"/>
                </a:tc>
              </a:tr>
              <a:tr h="37299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cg02359773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46307846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RSPH6A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Radial Spoke Head-Like Protein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Island</a:t>
                      </a:r>
                    </a:p>
                  </a:txBody>
                  <a:tcPr marL="12700" marR="12700" marT="12700" marB="0" anchor="b"/>
                </a:tc>
              </a:tr>
              <a:tr h="25147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cg10346758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47097389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Ceramide Kinase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Island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1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Does </a:t>
            </a:r>
            <a:r>
              <a:rPr lang="en-US" dirty="0"/>
              <a:t>air pollution cause a change in overall DNA methylation? 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b="1" dirty="0" err="1" smtClean="0"/>
              <a:t>NOx</a:t>
            </a:r>
            <a:r>
              <a:rPr lang="en-US" b="1" dirty="0" smtClean="0"/>
              <a:t> – NO2 -&gt; global </a:t>
            </a:r>
            <a:r>
              <a:rPr lang="en-US" b="1" dirty="0" err="1" smtClean="0"/>
              <a:t>hypomethylation</a:t>
            </a:r>
            <a:endParaRPr lang="en-US" b="1" dirty="0" smtClean="0"/>
          </a:p>
          <a:p>
            <a:pPr marL="1143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PM –&gt; no global </a:t>
            </a:r>
            <a:r>
              <a:rPr lang="en-US" b="1" dirty="0" err="1" smtClean="0"/>
              <a:t>hypomethylation</a:t>
            </a:r>
            <a:endParaRPr lang="en-US" b="1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Can we identify </a:t>
            </a:r>
            <a:r>
              <a:rPr lang="en-US" dirty="0" err="1" smtClean="0"/>
              <a:t>CpG’s</a:t>
            </a:r>
            <a:r>
              <a:rPr lang="en-US" dirty="0" smtClean="0"/>
              <a:t> that are associated with air pollution?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b="1" dirty="0" smtClean="0"/>
              <a:t>Yes, several from different classes:</a:t>
            </a:r>
          </a:p>
          <a:p>
            <a:pPr marL="1143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immune system, cardiovascular,  housekeeping,  		genes, cell division genes</a:t>
            </a:r>
          </a:p>
          <a:p>
            <a:pPr marL="11430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114300" indent="0">
              <a:buNone/>
            </a:pPr>
            <a:r>
              <a:rPr lang="en-US" dirty="0" smtClean="0"/>
              <a:t>Are genes related to tumor development involved?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8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Oncogenes and tumor suppressor genes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664" y="1708969"/>
            <a:ext cx="6989075" cy="49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Cell division and repair </a:t>
            </a:r>
            <a:r>
              <a:rPr lang="en-US" sz="3000" dirty="0" smtClean="0"/>
              <a:t>genes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061" y="1675628"/>
            <a:ext cx="8686800" cy="4597842"/>
          </a:xfrm>
        </p:spPr>
        <p:txBody>
          <a:bodyPr>
            <a:normAutofit/>
          </a:bodyPr>
          <a:lstStyle/>
          <a:p>
            <a:r>
              <a:rPr lang="en-US" dirty="0" smtClean="0"/>
              <a:t>MGMT, </a:t>
            </a:r>
            <a:r>
              <a:rPr lang="en-US" dirty="0" err="1" smtClean="0"/>
              <a:t>hypermethylation</a:t>
            </a:r>
            <a:r>
              <a:rPr lang="en-US" dirty="0" smtClean="0"/>
              <a:t> 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N</a:t>
            </a:r>
            <a:r>
              <a:rPr lang="en-US" baseline="30000" dirty="0" err="1"/>
              <a:t>O</a:t>
            </a:r>
            <a:r>
              <a:rPr lang="en-US" baseline="30000" dirty="0" err="1" smtClean="0"/>
              <a:t>x</a:t>
            </a:r>
            <a:r>
              <a:rPr lang="en-US" baseline="30000" dirty="0" smtClean="0"/>
              <a:t>, pm25, pm10, pm25abs</a:t>
            </a:r>
            <a:r>
              <a:rPr lang="en-US" baseline="30000" dirty="0" smtClean="0"/>
              <a:t>)</a:t>
            </a:r>
            <a:endParaRPr lang="en-US" baseline="30000" dirty="0" smtClean="0"/>
          </a:p>
          <a:p>
            <a:pPr lvl="1"/>
            <a:r>
              <a:rPr lang="en-US" dirty="0" err="1"/>
              <a:t>Methylguanine</a:t>
            </a:r>
            <a:r>
              <a:rPr lang="en-US" dirty="0"/>
              <a:t> </a:t>
            </a:r>
            <a:r>
              <a:rPr lang="en-US" dirty="0" err="1" smtClean="0"/>
              <a:t>methyltransferase</a:t>
            </a:r>
            <a:endParaRPr lang="en-US" dirty="0" smtClean="0"/>
          </a:p>
          <a:p>
            <a:pPr lvl="1"/>
            <a:r>
              <a:rPr lang="en-US" dirty="0" smtClean="0"/>
              <a:t>Function in DNA damage repair</a:t>
            </a:r>
          </a:p>
          <a:p>
            <a:r>
              <a:rPr lang="en-US" dirty="0" smtClean="0"/>
              <a:t>MAD1L1, </a:t>
            </a:r>
            <a:r>
              <a:rPr lang="en-US" dirty="0" err="1" smtClean="0"/>
              <a:t>hypermethylation</a:t>
            </a:r>
            <a:r>
              <a:rPr lang="en-US" dirty="0" smtClean="0"/>
              <a:t> 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NO</a:t>
            </a:r>
            <a:r>
              <a:rPr lang="en-US" baseline="30000" dirty="0" err="1" smtClean="0"/>
              <a:t>x</a:t>
            </a:r>
            <a:r>
              <a:rPr lang="en-US" baseline="30000" dirty="0" smtClean="0"/>
              <a:t>, pm10)</a:t>
            </a:r>
          </a:p>
          <a:p>
            <a:pPr lvl="1"/>
            <a:r>
              <a:rPr lang="en-US" dirty="0"/>
              <a:t>MAD1 mitotic arrest deficient-like 1 </a:t>
            </a:r>
            <a:endParaRPr lang="en-US" dirty="0" smtClean="0"/>
          </a:p>
          <a:p>
            <a:pPr lvl="1"/>
            <a:r>
              <a:rPr lang="en-US" dirty="0" smtClean="0"/>
              <a:t>plays </a:t>
            </a:r>
            <a:r>
              <a:rPr lang="en-US" dirty="0"/>
              <a:t>a role in cell cycle control and tumor </a:t>
            </a:r>
            <a:r>
              <a:rPr lang="en-US" dirty="0" smtClean="0"/>
              <a:t>suppression</a:t>
            </a:r>
          </a:p>
          <a:p>
            <a:pPr marL="342900" lvl="1">
              <a:buClr>
                <a:schemeClr val="accent1"/>
              </a:buClr>
            </a:pPr>
            <a:r>
              <a:rPr lang="en-US" sz="2400" dirty="0" smtClean="0"/>
              <a:t>RBL1 </a:t>
            </a:r>
            <a:r>
              <a:rPr lang="en-US" dirty="0" smtClean="0"/>
              <a:t>(Retinoblastoma-Like 1)</a:t>
            </a:r>
            <a:r>
              <a:rPr lang="en-US" sz="2400" dirty="0" smtClean="0"/>
              <a:t>, RPH3AL </a:t>
            </a:r>
            <a:r>
              <a:rPr lang="en-US" sz="2400" baseline="30000" dirty="0" smtClean="0"/>
              <a:t>(NO2)</a:t>
            </a:r>
          </a:p>
          <a:p>
            <a:r>
              <a:rPr lang="en-US" dirty="0" smtClean="0"/>
              <a:t>Cdc42 </a:t>
            </a:r>
            <a:r>
              <a:rPr lang="en-US" baseline="30000" dirty="0"/>
              <a:t>(pm25abs)</a:t>
            </a:r>
          </a:p>
          <a:p>
            <a:pPr lvl="1"/>
            <a:r>
              <a:rPr lang="en-US" dirty="0"/>
              <a:t>Cell division control protein 42 homolog</a:t>
            </a:r>
          </a:p>
          <a:p>
            <a:r>
              <a:rPr lang="en-US" dirty="0"/>
              <a:t>FGF14 </a:t>
            </a:r>
            <a:r>
              <a:rPr lang="en-US" baseline="30000" dirty="0"/>
              <a:t>(</a:t>
            </a:r>
            <a:r>
              <a:rPr lang="en-US" baseline="30000" dirty="0" err="1"/>
              <a:t>NOx</a:t>
            </a:r>
            <a:r>
              <a:rPr lang="en-US" baseline="30000" dirty="0"/>
              <a:t>) </a:t>
            </a:r>
          </a:p>
          <a:p>
            <a:pPr lvl="1"/>
            <a:r>
              <a:rPr lang="en-US" dirty="0"/>
              <a:t>Fibroblast growth factor </a:t>
            </a:r>
            <a:r>
              <a:rPr lang="en-US" dirty="0" smtClean="0"/>
              <a:t>14</a:t>
            </a:r>
            <a:endParaRPr lang="en-US" dirty="0"/>
          </a:p>
          <a:p>
            <a:pPr marL="342900" lvl="1">
              <a:buClr>
                <a:schemeClr val="accent1"/>
              </a:buClr>
            </a:pP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76581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738" y="1866082"/>
            <a:ext cx="2297904" cy="2267060"/>
          </a:xfrm>
          <a:prstGeom prst="rect">
            <a:avLst/>
          </a:prstGeom>
        </p:spPr>
      </p:pic>
      <p:cxnSp>
        <p:nvCxnSpPr>
          <p:cNvPr id="37" name="Elbow Connector 36"/>
          <p:cNvCxnSpPr/>
          <p:nvPr/>
        </p:nvCxnSpPr>
        <p:spPr>
          <a:xfrm rot="10800000" flipV="1">
            <a:off x="2245829" y="3779462"/>
            <a:ext cx="1781172" cy="449196"/>
          </a:xfrm>
          <a:prstGeom prst="bentConnector3">
            <a:avLst>
              <a:gd name="adj1" fmla="val 65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3996317"/>
            <a:ext cx="303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Pulmonary disease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32390" y="4817869"/>
            <a:ext cx="303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Cognitive impairment</a:t>
            </a:r>
          </a:p>
          <a:p>
            <a:r>
              <a:rPr lang="en-US" dirty="0" smtClean="0"/>
              <a:t>Neurologic disease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85297" y="3624568"/>
            <a:ext cx="0" cy="1217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Air pollution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8792" y="1254654"/>
            <a:ext cx="102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5988" y="1642135"/>
            <a:ext cx="2964133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Pollutants in blood Systemic and in target organs:</a:t>
            </a:r>
          </a:p>
          <a:p>
            <a:r>
              <a:rPr lang="en-US" sz="2000" dirty="0" smtClean="0"/>
              <a:t>-    Inflammation                       -    Oxidative stress</a:t>
            </a:r>
          </a:p>
        </p:txBody>
      </p:sp>
      <p:sp>
        <p:nvSpPr>
          <p:cNvPr id="8" name="Up Arrow 7"/>
          <p:cNvSpPr/>
          <p:nvPr/>
        </p:nvSpPr>
        <p:spPr>
          <a:xfrm>
            <a:off x="-1146146" y="2648714"/>
            <a:ext cx="433676" cy="74349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128" y="2387442"/>
            <a:ext cx="223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Inhalation of air pollution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9210" y="2834601"/>
            <a:ext cx="131652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719210" y="3345756"/>
            <a:ext cx="18741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19210" y="3345756"/>
            <a:ext cx="0" cy="681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9477" y="3376736"/>
            <a:ext cx="19980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5400000">
            <a:off x="3469413" y="2524808"/>
            <a:ext cx="1424939" cy="109975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"/>
                  <a:satMod val="100000"/>
                  <a:alpha val="65000"/>
                </a:schemeClr>
              </a:gs>
              <a:gs pos="68000">
                <a:schemeClr val="accent2">
                  <a:tint val="77000"/>
                  <a:satMod val="100000"/>
                  <a:alpha val="65000"/>
                </a:schemeClr>
              </a:gs>
              <a:gs pos="81000">
                <a:schemeClr val="accent2">
                  <a:tint val="79000"/>
                  <a:satMod val="100000"/>
                  <a:alpha val="65000"/>
                </a:schemeClr>
              </a:gs>
              <a:gs pos="86000">
                <a:schemeClr val="accent2">
                  <a:tint val="73000"/>
                  <a:satMod val="100000"/>
                  <a:alpha val="65000"/>
                </a:schemeClr>
              </a:gs>
              <a:gs pos="100000">
                <a:schemeClr val="accent2">
                  <a:tint val="35000"/>
                  <a:satMod val="100000"/>
                  <a:alpha val="6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52977" y="3361246"/>
            <a:ext cx="0" cy="681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51062" y="3994507"/>
            <a:ext cx="303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Cardiovascular disease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Right Triangle 34"/>
          <p:cNvSpPr/>
          <p:nvPr/>
        </p:nvSpPr>
        <p:spPr>
          <a:xfrm rot="5400000">
            <a:off x="3453923" y="2524809"/>
            <a:ext cx="1455917" cy="1099759"/>
          </a:xfrm>
          <a:prstGeom prst="rtTriangle">
            <a:avLst/>
          </a:prstGeom>
          <a:gradFill flip="none" rotWithShape="1">
            <a:gsLst>
              <a:gs pos="0">
                <a:schemeClr val="dk1">
                  <a:tint val="1000"/>
                  <a:satMod val="100000"/>
                  <a:alpha val="58000"/>
                </a:schemeClr>
              </a:gs>
              <a:gs pos="68000">
                <a:schemeClr val="dk1">
                  <a:tint val="77000"/>
                  <a:satMod val="100000"/>
                  <a:alpha val="58000"/>
                </a:schemeClr>
              </a:gs>
              <a:gs pos="81000">
                <a:schemeClr val="dk1">
                  <a:tint val="79000"/>
                  <a:satMod val="100000"/>
                  <a:alpha val="58000"/>
                </a:schemeClr>
              </a:gs>
              <a:gs pos="86000">
                <a:schemeClr val="dk1">
                  <a:tint val="73000"/>
                  <a:satMod val="100000"/>
                  <a:alpha val="58000"/>
                </a:schemeClr>
              </a:gs>
              <a:gs pos="100000">
                <a:schemeClr val="dk1">
                  <a:tint val="35000"/>
                  <a:satMod val="100000"/>
                  <a:alpha val="58000"/>
                </a:schemeClr>
              </a:gs>
            </a:gsLst>
            <a:lin ang="54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14" idx="3"/>
          </p:cNvCxnSpPr>
          <p:nvPr/>
        </p:nvCxnSpPr>
        <p:spPr>
          <a:xfrm flipH="1">
            <a:off x="4166396" y="3787157"/>
            <a:ext cx="15486" cy="211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46842" y="5901533"/>
            <a:ext cx="303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1688242" y="4640838"/>
            <a:ext cx="1672752" cy="1260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" y="4369734"/>
            <a:ext cx="5813997" cy="24057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78" y="5779593"/>
            <a:ext cx="6407343" cy="75701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25139" y="6775526"/>
            <a:ext cx="904526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However</a:t>
            </a:r>
            <a:r>
              <a:rPr lang="en-US" dirty="0"/>
              <a:t>, the </a:t>
            </a:r>
            <a:r>
              <a:rPr lang="en-US" dirty="0" smtClean="0"/>
              <a:t>exact mechanism </a:t>
            </a:r>
            <a:r>
              <a:rPr lang="en-US" dirty="0"/>
              <a:t>leading to this reduced risk among</a:t>
            </a:r>
          </a:p>
          <a:p>
            <a:r>
              <a:rPr lang="en-US" dirty="0"/>
              <a:t>smokers is still unclear. Thus, more </a:t>
            </a:r>
            <a:r>
              <a:rPr lang="en-US" dirty="0" smtClean="0"/>
              <a:t>careful consideration </a:t>
            </a:r>
            <a:r>
              <a:rPr lang="en-US" dirty="0"/>
              <a:t>of potential interaction </a:t>
            </a:r>
            <a:r>
              <a:rPr lang="en-US" dirty="0" smtClean="0"/>
              <a:t>between PM </a:t>
            </a:r>
            <a:r>
              <a:rPr lang="en-US" dirty="0"/>
              <a:t>and smoking for lung cancer and </a:t>
            </a:r>
            <a:r>
              <a:rPr lang="en-US" dirty="0" smtClean="0"/>
              <a:t>other diseases </a:t>
            </a:r>
            <a:r>
              <a:rPr lang="en-US" dirty="0"/>
              <a:t>seems warranted; large, robust data </a:t>
            </a:r>
            <a:r>
              <a:rPr lang="en-US" dirty="0" smtClean="0"/>
              <a:t>sets will </a:t>
            </a:r>
            <a:r>
              <a:rPr lang="en-US" dirty="0"/>
              <a:t>be needed for this work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731761" y="2346730"/>
            <a:ext cx="1324227" cy="487871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3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 animBg="1"/>
      <p:bldP spid="14" grpId="0" animBg="1"/>
      <p:bldP spid="33" grpId="0"/>
      <p:bldP spid="35" grpId="0" animBg="1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irst data </a:t>
            </a:r>
            <a:r>
              <a:rPr lang="en-US" dirty="0"/>
              <a:t>on air </a:t>
            </a:r>
            <a:r>
              <a:rPr lang="en-US" dirty="0" smtClean="0"/>
              <a:t>pollution </a:t>
            </a:r>
            <a:r>
              <a:rPr lang="en-US" dirty="0"/>
              <a:t>suggest that exposure to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and NO</a:t>
            </a:r>
            <a:r>
              <a:rPr lang="en-US" baseline="-25000" dirty="0" smtClean="0"/>
              <a:t>2</a:t>
            </a:r>
            <a:r>
              <a:rPr lang="en-US" dirty="0" smtClean="0"/>
              <a:t> can </a:t>
            </a:r>
            <a:r>
              <a:rPr lang="en-US" dirty="0"/>
              <a:t>lead to global </a:t>
            </a:r>
            <a:r>
              <a:rPr lang="en-US" dirty="0" err="1"/>
              <a:t>hypomethylation</a:t>
            </a:r>
            <a:r>
              <a:rPr lang="en-US" dirty="0"/>
              <a:t> studied with the </a:t>
            </a:r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smtClean="0"/>
              <a:t>array</a:t>
            </a:r>
          </a:p>
          <a:p>
            <a:endParaRPr lang="en-US" dirty="0"/>
          </a:p>
          <a:p>
            <a:r>
              <a:rPr lang="en-US" dirty="0" err="1" smtClean="0"/>
              <a:t>Siginificant</a:t>
            </a:r>
            <a:r>
              <a:rPr lang="en-US" dirty="0" smtClean="0"/>
              <a:t> </a:t>
            </a:r>
            <a:r>
              <a:rPr lang="en-US" dirty="0" err="1" smtClean="0"/>
              <a:t>CpG</a:t>
            </a:r>
            <a:r>
              <a:rPr lang="en-US" dirty="0" smtClean="0"/>
              <a:t> sites associated with ESCAPE air pollution measures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perspectives</a:t>
            </a:r>
          </a:p>
          <a:p>
            <a:pPr lvl="1"/>
            <a:r>
              <a:rPr lang="en-US" dirty="0" smtClean="0"/>
              <a:t>Study </a:t>
            </a:r>
            <a:r>
              <a:rPr lang="en-US" dirty="0" smtClean="0"/>
              <a:t>will be extended to differentiated methylation </a:t>
            </a:r>
            <a:r>
              <a:rPr lang="en-US" dirty="0" smtClean="0"/>
              <a:t>regions</a:t>
            </a:r>
            <a:endParaRPr lang="en-US" dirty="0"/>
          </a:p>
          <a:p>
            <a:pPr lvl="1"/>
            <a:r>
              <a:rPr lang="en-US" dirty="0" smtClean="0"/>
              <a:t>Replicate study in cord blood and children age 7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-&gt; ALSPAC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9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Avon Longitudinal Study of Parents and Children (ALSPAC)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81197" y="4081259"/>
            <a:ext cx="5257892" cy="4373563"/>
          </a:xfrm>
        </p:spPr>
        <p:txBody>
          <a:bodyPr>
            <a:normAutofit/>
          </a:bodyPr>
          <a:lstStyle/>
          <a:p>
            <a:pPr algn="r"/>
            <a:r>
              <a:rPr lang="en-US" sz="1800" dirty="0"/>
              <a:t>Cohort</a:t>
            </a:r>
            <a:r>
              <a:rPr lang="en-US" sz="1800" dirty="0" smtClean="0"/>
              <a:t>: 15 445 children</a:t>
            </a:r>
          </a:p>
          <a:p>
            <a:pPr algn="r"/>
            <a:r>
              <a:rPr lang="en-US" sz="1800" dirty="0" smtClean="0"/>
              <a:t>Before birth until 20 years</a:t>
            </a:r>
            <a:endParaRPr lang="en-US" sz="1800" dirty="0"/>
          </a:p>
          <a:p>
            <a:pPr algn="r"/>
            <a:r>
              <a:rPr lang="en-US" sz="1800" dirty="0"/>
              <a:t>59 questionnaires</a:t>
            </a:r>
            <a:br>
              <a:rPr lang="en-US" sz="1800" dirty="0"/>
            </a:br>
            <a:r>
              <a:rPr lang="en-US" sz="1800" dirty="0"/>
              <a:t>(4 weeks to 18 years)</a:t>
            </a:r>
          </a:p>
          <a:p>
            <a:pPr algn="r"/>
            <a:r>
              <a:rPr lang="en-US" sz="1800" dirty="0"/>
              <a:t> 9 clinical visits</a:t>
            </a:r>
            <a:br>
              <a:rPr lang="en-US" sz="1800" dirty="0"/>
            </a:br>
            <a:r>
              <a:rPr lang="en-US" sz="1800" dirty="0"/>
              <a:t>( 7-17 years of age)</a:t>
            </a:r>
          </a:p>
          <a:p>
            <a:pPr algn="r"/>
            <a:r>
              <a:rPr lang="en-US" sz="1800" dirty="0" smtClean="0"/>
              <a:t>Children in focus (+1200 children)</a:t>
            </a:r>
          </a:p>
          <a:p>
            <a:pPr algn="r"/>
            <a:r>
              <a:rPr lang="en-US" sz="1800" dirty="0" smtClean="0"/>
              <a:t>Focus sessions (+8000 children)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465" y="1872477"/>
            <a:ext cx="811328" cy="1262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06" y="1672945"/>
            <a:ext cx="4514185" cy="5167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15" y="1672945"/>
            <a:ext cx="2681006" cy="18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Alspac</a:t>
            </a:r>
            <a:r>
              <a:rPr lang="en-US" sz="2800" dirty="0" smtClean="0"/>
              <a:t> and </a:t>
            </a:r>
            <a:r>
              <a:rPr lang="en-US" sz="2800" dirty="0" err="1" smtClean="0"/>
              <a:t>exposomics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360" y="2228907"/>
            <a:ext cx="82296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alspac word clo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32" y="1661127"/>
            <a:ext cx="5287012" cy="51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ALSPAC and </a:t>
            </a:r>
            <a:r>
              <a:rPr lang="en-US" sz="2800" dirty="0" err="1" smtClean="0"/>
              <a:t>exposomics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b="1" dirty="0" smtClean="0"/>
              <a:t>Environmental exposures:</a:t>
            </a:r>
          </a:p>
          <a:p>
            <a:pPr lvl="1"/>
            <a:r>
              <a:rPr lang="en-US" sz="1900" b="1" dirty="0"/>
              <a:t>A</a:t>
            </a:r>
            <a:r>
              <a:rPr lang="en-US" sz="1900" b="1" dirty="0" smtClean="0"/>
              <a:t>ir </a:t>
            </a:r>
            <a:r>
              <a:rPr lang="en-US" sz="1900" b="1" dirty="0"/>
              <a:t>pollution </a:t>
            </a:r>
            <a:r>
              <a:rPr lang="en-US" sz="1900" dirty="0"/>
              <a:t>exposure assessment </a:t>
            </a:r>
            <a:r>
              <a:rPr lang="en-US" sz="1900" dirty="0" smtClean="0"/>
              <a:t>(soon available</a:t>
            </a:r>
            <a:r>
              <a:rPr lang="en-US" sz="1900" dirty="0" smtClean="0"/>
              <a:t>)</a:t>
            </a:r>
            <a:endParaRPr lang="en-US" sz="1900" dirty="0"/>
          </a:p>
          <a:p>
            <a:pPr lvl="1"/>
            <a:endParaRPr lang="en-US" sz="1900" dirty="0" smtClean="0"/>
          </a:p>
          <a:p>
            <a:pPr lvl="1"/>
            <a:endParaRPr lang="en-US" dirty="0" smtClean="0"/>
          </a:p>
          <a:p>
            <a:r>
              <a:rPr lang="en-US" b="1" dirty="0" err="1" smtClean="0"/>
              <a:t>Omics</a:t>
            </a:r>
            <a:r>
              <a:rPr lang="en-US" dirty="0" smtClean="0"/>
              <a:t>: </a:t>
            </a:r>
          </a:p>
          <a:p>
            <a:pPr lvl="1"/>
            <a:r>
              <a:rPr lang="en-US" sz="1900" b="1" dirty="0" smtClean="0"/>
              <a:t>Epigenetics </a:t>
            </a:r>
            <a:r>
              <a:rPr lang="en-US" sz="1900" dirty="0" smtClean="0"/>
              <a:t>(currently ±1000 subjects): </a:t>
            </a:r>
            <a:r>
              <a:rPr lang="en-US" sz="1900" dirty="0"/>
              <a:t>human Methylation 450K array </a:t>
            </a:r>
            <a:r>
              <a:rPr lang="en-US" sz="1900" dirty="0" err="1"/>
              <a:t>Illumina</a:t>
            </a:r>
            <a:r>
              <a:rPr lang="en-US" sz="1900" dirty="0"/>
              <a:t> in cord blood and blood </a:t>
            </a:r>
            <a:r>
              <a:rPr lang="en-US" sz="1900" dirty="0" smtClean="0"/>
              <a:t>at 7 years old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b="1" dirty="0" smtClean="0"/>
              <a:t>Metabolomics</a:t>
            </a:r>
            <a:r>
              <a:rPr lang="en-US" sz="1900" dirty="0" smtClean="0"/>
              <a:t> (± 5500 subjects): </a:t>
            </a:r>
            <a:r>
              <a:rPr lang="en-US" sz="1900" dirty="0"/>
              <a:t>NMR  </a:t>
            </a:r>
            <a:r>
              <a:rPr lang="en-US" sz="1900" dirty="0" smtClean="0"/>
              <a:t>spectroscopy at 7 years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-</a:t>
            </a:r>
            <a:r>
              <a:rPr lang="en-US" sz="1900" dirty="0" smtClean="0"/>
              <a:t>&gt; Karin </a:t>
            </a:r>
            <a:r>
              <a:rPr lang="en-US" sz="1900" dirty="0" smtClean="0"/>
              <a:t>v</a:t>
            </a:r>
            <a:r>
              <a:rPr lang="en-US" sz="1900" dirty="0" smtClean="0"/>
              <a:t>an </a:t>
            </a:r>
            <a:r>
              <a:rPr lang="en-US" sz="1900" dirty="0" err="1"/>
              <a:t>V</a:t>
            </a:r>
            <a:r>
              <a:rPr lang="en-US" sz="1900" dirty="0" err="1" smtClean="0"/>
              <a:t>elthoven</a:t>
            </a:r>
            <a:endParaRPr lang="en-US" sz="1900" dirty="0"/>
          </a:p>
          <a:p>
            <a:pPr marL="411480" lvl="1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561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4" y="1447799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542" y="3602196"/>
            <a:ext cx="975605" cy="2794209"/>
          </a:xfrm>
          <a:prstGeom prst="rect">
            <a:avLst/>
          </a:prstGeom>
        </p:spPr>
      </p:pic>
      <p:pic>
        <p:nvPicPr>
          <p:cNvPr id="5" name="Picture 4" descr="Imperial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2192593"/>
            <a:ext cx="3256559" cy="856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45" y="3602196"/>
            <a:ext cx="43688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3345" t="19682" r="12379" b="18166"/>
          <a:stretch/>
        </p:blipFill>
        <p:spPr>
          <a:xfrm>
            <a:off x="4330435" y="2192593"/>
            <a:ext cx="4048519" cy="762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844" y="4991618"/>
            <a:ext cx="4800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ALSPAC and </a:t>
            </a:r>
            <a:r>
              <a:rPr lang="en-US" sz="2800" dirty="0" err="1" smtClean="0"/>
              <a:t>Exposomics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99" y="1674200"/>
            <a:ext cx="8709791" cy="5133211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Phenotypes</a:t>
            </a:r>
            <a:r>
              <a:rPr lang="en-US" sz="2200" dirty="0" smtClean="0"/>
              <a:t>:</a:t>
            </a:r>
          </a:p>
          <a:p>
            <a:pPr lvl="1"/>
            <a:r>
              <a:rPr lang="en-US" sz="1800" dirty="0" smtClean="0"/>
              <a:t>Asthma (currently 216 cases with methylation -&gt; will be expanded to 500) </a:t>
            </a:r>
          </a:p>
          <a:p>
            <a:pPr lvl="1"/>
            <a:r>
              <a:rPr lang="en-US" sz="1800" dirty="0"/>
              <a:t>Birth </a:t>
            </a:r>
            <a:r>
              <a:rPr lang="en-US" sz="1800" dirty="0" smtClean="0"/>
              <a:t>weight </a:t>
            </a:r>
          </a:p>
          <a:p>
            <a:pPr lvl="1"/>
            <a:r>
              <a:rPr lang="en-US" sz="1800" dirty="0" smtClean="0"/>
              <a:t>Physiological and social behavior / development (</a:t>
            </a:r>
            <a:r>
              <a:rPr lang="en-US" sz="1800" dirty="0"/>
              <a:t>questionnaire data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 smtClean="0"/>
              <a:t>Health records (GP, hospital)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0684" y="3411234"/>
            <a:ext cx="9246993" cy="3363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sz="1900" b="1" dirty="0" smtClean="0"/>
              <a:t>Children in focus </a:t>
            </a:r>
            <a:r>
              <a:rPr lang="en-US" sz="1900" dirty="0" smtClean="0"/>
              <a:t>(± 1200, 10 clinics, until 5 years of age) </a:t>
            </a:r>
          </a:p>
          <a:p>
            <a:pPr lvl="2"/>
            <a:r>
              <a:rPr lang="en-US" sz="1900" dirty="0" smtClean="0"/>
              <a:t>Anthropometry, blood pressure, lung function, skin, hair &amp; eye observations, allergy testing, vision, hearing, dental</a:t>
            </a:r>
          </a:p>
          <a:p>
            <a:pPr lvl="2"/>
            <a:r>
              <a:rPr lang="en-US" sz="1900" dirty="0" smtClean="0"/>
              <a:t>Cognition: habituation, memory, speech (Griffiths test and Wechsler preschool and primary scale of intelligence) </a:t>
            </a:r>
          </a:p>
          <a:p>
            <a:pPr lvl="2"/>
            <a:endParaRPr lang="en-US" sz="1900" dirty="0" smtClean="0"/>
          </a:p>
          <a:p>
            <a:pPr lvl="1"/>
            <a:r>
              <a:rPr lang="en-US" sz="1900" b="1" dirty="0" smtClean="0"/>
              <a:t>Focus sessions </a:t>
            </a:r>
            <a:r>
              <a:rPr lang="en-US" sz="1900" dirty="0" smtClean="0"/>
              <a:t>(± 8326, 9 clinics, 7 years </a:t>
            </a:r>
            <a:r>
              <a:rPr lang="en-US" sz="1900" dirty="0" err="1" smtClean="0"/>
              <a:t>untill</a:t>
            </a:r>
            <a:r>
              <a:rPr lang="en-US" sz="1900" dirty="0" smtClean="0"/>
              <a:t> 17)</a:t>
            </a:r>
          </a:p>
          <a:p>
            <a:pPr lvl="2"/>
            <a:r>
              <a:rPr lang="en-US" sz="1900" dirty="0" smtClean="0"/>
              <a:t>Physical measures, bone density, fitness, vision, hearing, allergies,</a:t>
            </a:r>
            <a:br>
              <a:rPr lang="en-US" sz="1900" dirty="0" smtClean="0"/>
            </a:br>
            <a:r>
              <a:rPr lang="en-US" sz="1900" dirty="0" smtClean="0"/>
              <a:t>vascular function, lung function, acne</a:t>
            </a:r>
          </a:p>
          <a:p>
            <a:pPr lvl="2"/>
            <a:r>
              <a:rPr lang="en-US" sz="1900" dirty="0" smtClean="0"/>
              <a:t>Cognitive / behavioral: IQ, speech &amp; language, bullying, antisocial</a:t>
            </a:r>
            <a:br>
              <a:rPr lang="en-US" sz="1900" dirty="0" smtClean="0"/>
            </a:br>
            <a:r>
              <a:rPr lang="en-US" sz="1900" dirty="0" smtClean="0"/>
              <a:t>activities substance use, romantic relations, psychosis, depression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5242" y="4102954"/>
            <a:ext cx="3844949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700" dirty="0" smtClean="0"/>
              <a:t>Early cardiovascular disease </a:t>
            </a:r>
          </a:p>
          <a:p>
            <a:pPr marL="0" lvl="1"/>
            <a:r>
              <a:rPr lang="en-US" sz="1700" dirty="0" smtClean="0"/>
              <a:t>Obesity</a:t>
            </a:r>
          </a:p>
          <a:p>
            <a:pPr marL="0" lvl="1"/>
            <a:r>
              <a:rPr lang="en-US" sz="1700" dirty="0"/>
              <a:t>R</a:t>
            </a:r>
            <a:r>
              <a:rPr lang="en-US" sz="1700" dirty="0" smtClean="0"/>
              <a:t>espiratory function</a:t>
            </a:r>
          </a:p>
          <a:p>
            <a:pPr marL="0" lvl="1"/>
            <a:r>
              <a:rPr lang="en-US" sz="1700" dirty="0" smtClean="0"/>
              <a:t>Diabetes</a:t>
            </a:r>
          </a:p>
          <a:p>
            <a:pPr marL="0" lvl="1"/>
            <a:r>
              <a:rPr lang="en-US" sz="1700" dirty="0" smtClean="0"/>
              <a:t>Eating disorders</a:t>
            </a:r>
            <a:endParaRPr lang="en-US" sz="1700" dirty="0"/>
          </a:p>
          <a:p>
            <a:pPr marL="0" lvl="1"/>
            <a:r>
              <a:rPr lang="en-US" sz="1700" dirty="0"/>
              <a:t>D</a:t>
            </a:r>
            <a:r>
              <a:rPr lang="en-US" sz="1700" dirty="0" smtClean="0"/>
              <a:t>epression</a:t>
            </a:r>
          </a:p>
          <a:p>
            <a:pPr marL="0" lvl="1"/>
            <a:r>
              <a:rPr lang="en-US" sz="1700" dirty="0"/>
              <a:t>N</a:t>
            </a:r>
            <a:r>
              <a:rPr lang="en-US" sz="1700" dirty="0" smtClean="0"/>
              <a:t>eurodevelopment</a:t>
            </a:r>
            <a:r>
              <a:rPr lang="en-US" sz="1700" dirty="0"/>
              <a:t>, </a:t>
            </a:r>
            <a:r>
              <a:rPr lang="en-US" sz="1700" dirty="0" smtClean="0"/>
              <a:t>autism</a:t>
            </a:r>
          </a:p>
          <a:p>
            <a:pPr marL="0" lvl="1"/>
            <a:r>
              <a:rPr lang="en-US" sz="1700" dirty="0"/>
              <a:t>I</a:t>
            </a:r>
            <a:r>
              <a:rPr lang="en-US" sz="1700" dirty="0" smtClean="0"/>
              <a:t>ntellectual disability</a:t>
            </a:r>
            <a:endParaRPr lang="en-US" sz="1700" dirty="0"/>
          </a:p>
          <a:p>
            <a:r>
              <a:rPr lang="en-US" dirty="0" smtClean="0"/>
              <a:t>Puberty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51210" y="5034365"/>
            <a:ext cx="544032" cy="4535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621E-6 4.61538E-6 L -0.25877 -0.080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9" y="-40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 health effect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871" y="2678509"/>
            <a:ext cx="5536929" cy="3482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9415" y="2122082"/>
            <a:ext cx="521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PM25 and lung cancer (</a:t>
            </a:r>
            <a:r>
              <a:rPr lang="en-US" dirty="0" err="1"/>
              <a:t>H</a:t>
            </a:r>
            <a:r>
              <a:rPr lang="en-US" dirty="0" err="1" smtClean="0"/>
              <a:t>amra</a:t>
            </a:r>
            <a:r>
              <a:rPr lang="en-US" dirty="0" smtClean="0"/>
              <a:t> et al., 2014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095" y="5375625"/>
            <a:ext cx="6814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 positive association of high residential traffic exposure with BP in </a:t>
            </a:r>
            <a:r>
              <a:rPr lang="en-US" dirty="0" err="1"/>
              <a:t>nonmedicated</a:t>
            </a:r>
            <a:r>
              <a:rPr lang="en-US" dirty="0"/>
              <a:t> </a:t>
            </a:r>
            <a:r>
              <a:rPr lang="en-US" dirty="0" smtClean="0"/>
              <a:t> participants</a:t>
            </a:r>
            <a:r>
              <a:rPr lang="en-US" dirty="0"/>
              <a:t>, and an elevated OR for prevalent hypertension</a:t>
            </a:r>
            <a:r>
              <a:rPr lang="en-US" dirty="0" smtClean="0"/>
              <a:t>. (</a:t>
            </a:r>
            <a:r>
              <a:rPr lang="en-US" dirty="0" err="1" smtClean="0"/>
              <a:t>Fuks</a:t>
            </a:r>
            <a:r>
              <a:rPr lang="en-US" dirty="0" smtClean="0"/>
              <a:t>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7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834"/>
            <a:ext cx="9144000" cy="5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762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Air pollution cancer?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of air </a:t>
            </a:r>
            <a:r>
              <a:rPr lang="en-US" dirty="0" smtClean="0"/>
              <a:t>pollution cause</a:t>
            </a:r>
            <a:endParaRPr lang="en-US" dirty="0"/>
          </a:p>
          <a:p>
            <a:pPr lvl="1"/>
            <a:r>
              <a:rPr lang="en-US" dirty="0" smtClean="0"/>
              <a:t>Altered gene </a:t>
            </a:r>
            <a:r>
              <a:rPr lang="en-US" dirty="0"/>
              <a:t>expression by epigenetic </a:t>
            </a:r>
            <a:r>
              <a:rPr lang="en-US" dirty="0" smtClean="0"/>
              <a:t>events or transcription factors</a:t>
            </a:r>
            <a:endParaRPr lang="en-US" dirty="0"/>
          </a:p>
          <a:p>
            <a:pPr lvl="1"/>
            <a:r>
              <a:rPr lang="en-US" dirty="0" smtClean="0"/>
              <a:t>DNA </a:t>
            </a:r>
            <a:r>
              <a:rPr lang="en-US" dirty="0"/>
              <a:t>damage (adducts, strand breaks) that is processed by the cell into mutations (change in DNA sequence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959" y="3841408"/>
            <a:ext cx="4718122" cy="2834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5827" y="6474634"/>
            <a:ext cx="271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Cell</a:t>
            </a:r>
            <a:r>
              <a:rPr lang="en-US" dirty="0"/>
              <a:t> 2011 144, 646-674</a:t>
            </a:r>
          </a:p>
        </p:txBody>
      </p:sp>
    </p:spTree>
    <p:extLst>
      <p:ext uri="{BB962C8B-B14F-4D97-AF65-F5344CB8AC3E}">
        <p14:creationId xmlns:p14="http://schemas.microsoft.com/office/powerpoint/2010/main" val="378641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Air pollution and </a:t>
            </a:r>
            <a:r>
              <a:rPr lang="en-US" sz="3200" dirty="0" smtClean="0"/>
              <a:t>DNA </a:t>
            </a:r>
            <a:r>
              <a:rPr lang="en-US" sz="3200" dirty="0" err="1" smtClean="0"/>
              <a:t>methyLation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Global </a:t>
            </a:r>
            <a:r>
              <a:rPr lang="en-US" sz="2800" dirty="0" err="1" smtClean="0"/>
              <a:t>hypomethylation</a:t>
            </a:r>
            <a:r>
              <a:rPr lang="en-US" sz="2800" dirty="0"/>
              <a:t> </a:t>
            </a:r>
            <a:r>
              <a:rPr lang="en-US" sz="2800" dirty="0" smtClean="0"/>
              <a:t>associated with increased air pollution </a:t>
            </a:r>
          </a:p>
          <a:p>
            <a:pPr lvl="1"/>
            <a:r>
              <a:rPr lang="en-US" dirty="0" smtClean="0"/>
              <a:t>Long  / short term</a:t>
            </a:r>
          </a:p>
          <a:p>
            <a:pPr lvl="1"/>
            <a:r>
              <a:rPr lang="en-US" dirty="0" smtClean="0"/>
              <a:t>Techniques: LINE1, LUMA, tandem repeats, HPLC, …</a:t>
            </a:r>
          </a:p>
          <a:p>
            <a:pPr lvl="1"/>
            <a:r>
              <a:rPr lang="en-US" dirty="0" smtClean="0"/>
              <a:t>Outdoor / indoor</a:t>
            </a:r>
          </a:p>
          <a:p>
            <a:pPr lvl="1"/>
            <a:r>
              <a:rPr lang="en-US" dirty="0" smtClean="0"/>
              <a:t>Prenatal exposure</a:t>
            </a:r>
          </a:p>
          <a:p>
            <a:pPr lvl="1"/>
            <a:r>
              <a:rPr lang="en-US" dirty="0" smtClean="0"/>
              <a:t>black </a:t>
            </a:r>
            <a:r>
              <a:rPr lang="en-US" dirty="0"/>
              <a:t>carbon, PM</a:t>
            </a:r>
            <a:r>
              <a:rPr lang="en-US" baseline="-25000" dirty="0"/>
              <a:t>2.5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PAHs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sz="2800" dirty="0" smtClean="0"/>
              <a:t>Gene specific </a:t>
            </a:r>
            <a:r>
              <a:rPr lang="en-US" sz="2800" dirty="0" smtClean="0"/>
              <a:t>methylation </a:t>
            </a:r>
            <a:endParaRPr lang="en-US" sz="2800" dirty="0" smtClean="0"/>
          </a:p>
          <a:p>
            <a:pPr lvl="1"/>
            <a:r>
              <a:rPr lang="en-US" dirty="0" smtClean="0"/>
              <a:t>Inflammation and immunity genes</a:t>
            </a:r>
          </a:p>
          <a:p>
            <a:pPr lvl="1"/>
            <a:r>
              <a:rPr lang="en-US" dirty="0" err="1" smtClean="0"/>
              <a:t>iNOS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6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Question: EPIGENAIR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Are </a:t>
            </a:r>
            <a:r>
              <a:rPr lang="en-US" dirty="0"/>
              <a:t>there </a:t>
            </a:r>
            <a:r>
              <a:rPr lang="en-US" u="sng" dirty="0"/>
              <a:t>global</a:t>
            </a:r>
            <a:r>
              <a:rPr lang="en-US" dirty="0"/>
              <a:t> and </a:t>
            </a:r>
            <a:r>
              <a:rPr lang="en-US" u="sng" dirty="0"/>
              <a:t>gene-specific </a:t>
            </a:r>
            <a:r>
              <a:rPr lang="en-US" dirty="0"/>
              <a:t>DNA methylation changes associated with air pollution?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62" y="408372"/>
            <a:ext cx="8580958" cy="1039427"/>
          </a:xfrm>
        </p:spPr>
        <p:txBody>
          <a:bodyPr>
            <a:normAutofit/>
          </a:bodyPr>
          <a:lstStyle/>
          <a:p>
            <a:r>
              <a:rPr lang="en-US" sz="2700" b="1" u="sng" dirty="0" err="1"/>
              <a:t>EPIGEN</a:t>
            </a:r>
            <a:r>
              <a:rPr lang="en-US" sz="2700" dirty="0" err="1"/>
              <a:t>omic</a:t>
            </a:r>
            <a:r>
              <a:rPr lang="en-US" sz="2700" dirty="0"/>
              <a:t> markers for </a:t>
            </a:r>
            <a:r>
              <a:rPr lang="en-US" sz="2700" b="1" u="sng" dirty="0"/>
              <a:t>AIR</a:t>
            </a:r>
            <a:r>
              <a:rPr lang="en-US" sz="2700" dirty="0"/>
              <a:t> pollution-induced health effects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37482"/>
            <a:ext cx="8229600" cy="4373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Interpretation </a:t>
            </a:r>
            <a:r>
              <a:rPr lang="en-US" sz="2200" dirty="0"/>
              <a:t>of the association between </a:t>
            </a:r>
            <a:r>
              <a:rPr lang="en-US" sz="2200" b="1" dirty="0"/>
              <a:t>global methylation </a:t>
            </a:r>
            <a:r>
              <a:rPr lang="en-US" sz="2200" dirty="0"/>
              <a:t>and air pollution </a:t>
            </a:r>
            <a:r>
              <a:rPr lang="en-US" sz="2200" dirty="0" smtClean="0"/>
              <a:t>estimates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dirty="0" err="1" smtClean="0">
                <a:cs typeface="Calibri"/>
              </a:rPr>
              <a:t>Epigenome</a:t>
            </a:r>
            <a:r>
              <a:rPr lang="en-US" sz="2200" b="1" dirty="0" smtClean="0">
                <a:cs typeface="Calibri"/>
              </a:rPr>
              <a:t> </a:t>
            </a:r>
            <a:r>
              <a:rPr lang="en-US" sz="2200" b="1" dirty="0">
                <a:cs typeface="Calibri"/>
              </a:rPr>
              <a:t>Wide Association </a:t>
            </a:r>
            <a:r>
              <a:rPr lang="en-US" sz="2200" b="1" dirty="0" smtClean="0">
                <a:cs typeface="Calibri"/>
              </a:rPr>
              <a:t>Study: </a:t>
            </a:r>
            <a:r>
              <a:rPr lang="en-US" sz="2200" dirty="0" smtClean="0"/>
              <a:t>Interpretation of the association between single </a:t>
            </a:r>
            <a:r>
              <a:rPr lang="en-US" sz="2200" dirty="0" err="1" smtClean="0"/>
              <a:t>CpG</a:t>
            </a:r>
            <a:r>
              <a:rPr lang="en-US" sz="2200" dirty="0" smtClean="0"/>
              <a:t> site methylation and air pollution estimates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 err="1"/>
              <a:t>Illumina</a:t>
            </a:r>
            <a:r>
              <a:rPr lang="en-US" sz="2200" dirty="0"/>
              <a:t> </a:t>
            </a:r>
            <a:r>
              <a:rPr lang="en-US" sz="2200" dirty="0" err="1"/>
              <a:t>Infinium</a:t>
            </a:r>
            <a:r>
              <a:rPr lang="en-US" sz="2200" dirty="0"/>
              <a:t> 450k Human Methylation </a:t>
            </a:r>
            <a:r>
              <a:rPr lang="en-US" sz="2200" dirty="0" smtClean="0"/>
              <a:t>Assay</a:t>
            </a:r>
          </a:p>
          <a:p>
            <a:pPr marL="114300" indent="0">
              <a:buNone/>
            </a:pPr>
            <a:r>
              <a:rPr lang="nl-BE" sz="2200" dirty="0"/>
              <a:t> </a:t>
            </a:r>
            <a:r>
              <a:rPr lang="nl-BE" sz="2200" dirty="0" smtClean="0"/>
              <a:t>   </a:t>
            </a:r>
          </a:p>
          <a:p>
            <a:pPr marL="114300" indent="0">
              <a:buNone/>
            </a:pPr>
            <a:r>
              <a:rPr lang="nl-BE" sz="2200" dirty="0"/>
              <a:t> </a:t>
            </a:r>
            <a:r>
              <a:rPr lang="nl-BE" sz="2200" dirty="0" smtClean="0"/>
              <a:t>   </a:t>
            </a:r>
            <a:r>
              <a:rPr lang="el-GR" sz="2200" dirty="0" smtClean="0"/>
              <a:t>β =</a:t>
            </a:r>
            <a:r>
              <a:rPr lang="nl-BE" sz="2200" dirty="0" smtClean="0"/>
              <a:t>        </a:t>
            </a:r>
            <a:r>
              <a:rPr lang="el-GR" sz="2200" dirty="0" smtClean="0"/>
              <a:t>M</a:t>
            </a:r>
            <a:endParaRPr lang="el-GR" sz="2200" dirty="0"/>
          </a:p>
          <a:p>
            <a:pPr marL="114300" indent="0">
              <a:buNone/>
            </a:pPr>
            <a:r>
              <a:rPr lang="nl-BE" sz="2200" dirty="0" smtClean="0"/>
              <a:t>            </a:t>
            </a:r>
            <a:r>
              <a:rPr lang="el-GR" sz="2200" dirty="0" smtClean="0"/>
              <a:t>U </a:t>
            </a:r>
            <a:r>
              <a:rPr lang="el-GR" sz="2200" dirty="0"/>
              <a:t>+ M + </a:t>
            </a:r>
            <a:r>
              <a:rPr lang="nl-BE" sz="2200" dirty="0" smtClean="0"/>
              <a:t>a</a:t>
            </a:r>
            <a:endParaRPr lang="en-US" sz="2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676" y="5027147"/>
            <a:ext cx="4749800" cy="1714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05813" y="5024028"/>
            <a:ext cx="1661833" cy="1568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28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Epic Italy, Epic Netherlands, Epic Sweden (</a:t>
            </a:r>
            <a:r>
              <a:rPr lang="en-US" dirty="0" err="1" smtClean="0"/>
              <a:t>EnviroGenomarkers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Air pollution data Escape</a:t>
            </a:r>
          </a:p>
          <a:p>
            <a:r>
              <a:rPr lang="en-US" dirty="0" smtClean="0"/>
              <a:t>Pre-processing of array data</a:t>
            </a:r>
          </a:p>
          <a:p>
            <a:pPr lvl="1"/>
            <a:r>
              <a:rPr lang="en-US" dirty="0" smtClean="0"/>
              <a:t>Background </a:t>
            </a:r>
            <a:r>
              <a:rPr lang="en-US" dirty="0"/>
              <a:t>subtraction</a:t>
            </a:r>
          </a:p>
          <a:p>
            <a:pPr lvl="1"/>
            <a:r>
              <a:rPr lang="en-US" dirty="0" smtClean="0"/>
              <a:t>Dye </a:t>
            </a:r>
            <a:r>
              <a:rPr lang="en-US" dirty="0"/>
              <a:t>base correction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probes with detection p-values≥0.05</a:t>
            </a:r>
          </a:p>
          <a:p>
            <a:pPr lvl="1"/>
            <a:r>
              <a:rPr lang="en-US" dirty="0" smtClean="0"/>
              <a:t>Exclude </a:t>
            </a:r>
            <a:r>
              <a:rPr lang="en-US" dirty="0"/>
              <a:t>probes with &gt;20% of samples </a:t>
            </a:r>
            <a:r>
              <a:rPr lang="en-US" dirty="0" smtClean="0"/>
              <a:t>NA</a:t>
            </a:r>
            <a:endParaRPr lang="en-US" dirty="0"/>
          </a:p>
          <a:p>
            <a:r>
              <a:rPr lang="en-US" dirty="0" smtClean="0"/>
              <a:t>Beta-values</a:t>
            </a:r>
          </a:p>
          <a:p>
            <a:r>
              <a:rPr lang="en-US" dirty="0" smtClean="0"/>
              <a:t>Beta-regression adjusted for :</a:t>
            </a:r>
          </a:p>
          <a:p>
            <a:pPr marL="411480" lvl="1" indent="0">
              <a:buNone/>
            </a:pPr>
            <a:r>
              <a:rPr lang="en-US" dirty="0" smtClean="0"/>
              <a:t>chip, position, gender, age, smoking, being a case</a:t>
            </a:r>
          </a:p>
          <a:p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</a:p>
        </p:txBody>
      </p:sp>
    </p:spTree>
    <p:extLst>
      <p:ext uri="{BB962C8B-B14F-4D97-AF65-F5344CB8AC3E}">
        <p14:creationId xmlns:p14="http://schemas.microsoft.com/office/powerpoint/2010/main" val="19816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population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05055"/>
              </p:ext>
            </p:extLst>
          </p:nvPr>
        </p:nvGraphicFramePr>
        <p:xfrm>
          <a:off x="624739" y="1675806"/>
          <a:ext cx="7589345" cy="502178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7038"/>
                <a:gridCol w="1361361"/>
                <a:gridCol w="1103024"/>
                <a:gridCol w="1156752"/>
                <a:gridCol w="1221170"/>
              </a:tblGrid>
              <a:tr h="524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EPIC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-Italy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EGM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EPIC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-Netherlands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Italy</a:t>
                      </a:r>
                      <a:endParaRPr lang="en-US" sz="1200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Sweden</a:t>
                      </a:r>
                      <a:endParaRPr lang="en-US" sz="1200" i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Number of </a:t>
                      </a:r>
                      <a:r>
                        <a:rPr lang="en-US" sz="1200" b="1" dirty="0" err="1" smtClean="0">
                          <a:effectLst/>
                        </a:rPr>
                        <a:t>particpants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406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Participant characteristics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at sampling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 n(%)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323(71%)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71 (90%)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233 (57%)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 (100%)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 (mean ± SD)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54.4 ± 7.4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55.0 ± 8.6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51.39 ± </a:t>
                      </a:r>
                      <a:r>
                        <a:rPr lang="en-US" sz="1200" dirty="0" smtClean="0">
                          <a:effectLst/>
                        </a:rPr>
                        <a:t>7.6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62.9 ± 5.3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Smoking never/past/current</a:t>
                      </a:r>
                      <a:endParaRPr lang="en-US" sz="12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51/25/24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51/30/19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60/40/0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Cancers cases n(%)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Lymphoma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12(15%)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 (11%)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Breast cancer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 (18%)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 (47%)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155 (38%)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Colon cancer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134  (29 %)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/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Other cancers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/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(8%)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/>
                      </a:r>
                      <a:br>
                        <a:rPr lang="fr-FR" sz="1200" b="1" dirty="0">
                          <a:effectLst/>
                        </a:rPr>
                      </a:br>
                      <a:r>
                        <a:rPr lang="fr-FR" sz="1200" b="1" dirty="0">
                          <a:effectLst/>
                        </a:rPr>
                        <a:t>Air pollution estimations  (</a:t>
                      </a:r>
                      <a:r>
                        <a:rPr lang="en-US" sz="1200" b="1" dirty="0">
                          <a:effectLst/>
                        </a:rPr>
                        <a:t>μ</a:t>
                      </a:r>
                      <a:r>
                        <a:rPr lang="fr-FR" sz="1200" b="1" dirty="0">
                          <a:effectLst/>
                        </a:rPr>
                        <a:t>g/m</a:t>
                      </a:r>
                      <a:r>
                        <a:rPr lang="fr-FR" sz="1200" b="1" baseline="30000" dirty="0">
                          <a:effectLst/>
                        </a:rPr>
                        <a:t>3</a:t>
                      </a:r>
                      <a:r>
                        <a:rPr lang="fr-FR" sz="1200" b="1" dirty="0">
                          <a:effectLst/>
                        </a:rPr>
                        <a:t>)</a:t>
                      </a:r>
                      <a:endParaRPr lang="en-US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 </a:t>
                      </a:r>
                      <a:r>
                        <a:rPr lang="en-US" sz="1200">
                          <a:effectLst/>
                        </a:rPr>
                        <a:t>No</a:t>
                      </a:r>
                      <a:r>
                        <a:rPr lang="en-US" sz="1200" baseline="-25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93.01 ± 30.01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85.12 ± 42.96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23.12 ± 5.86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29.62 ± 5.73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50.15 ± 14.27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43.8  ±  18.68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/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19.63 ± 3.48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PM</a:t>
                      </a:r>
                      <a:r>
                        <a:rPr lang="en-US" sz="1200" baseline="-25000">
                          <a:effectLst/>
                        </a:rPr>
                        <a:t>2.5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46.99  ± 4.59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24.48 ± 0.68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PM</a:t>
                      </a:r>
                      <a:r>
                        <a:rPr lang="en-US" sz="1200" baseline="-25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30.10 ± 1.98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16.62 ± 0.39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PM</a:t>
                      </a:r>
                      <a:r>
                        <a:rPr lang="en-US" sz="1200" baseline="-25000">
                          <a:effectLst/>
                        </a:rPr>
                        <a:t>2.5absorbance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3.10 ± 0.44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.04 </a:t>
                      </a:r>
                      <a:r>
                        <a:rPr lang="en-US" sz="1200" dirty="0">
                          <a:effectLst/>
                        </a:rPr>
                        <a:t>± 0.33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PM</a:t>
                      </a:r>
                      <a:r>
                        <a:rPr lang="en-US" sz="1200" baseline="-25000">
                          <a:effectLst/>
                        </a:rPr>
                        <a:t>coarse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16.8 ± 2.99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1.19 ±0.13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9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17017</TotalTime>
  <Words>2916</Words>
  <Application>Microsoft Macintosh PowerPoint</Application>
  <PresentationFormat>On-screen Show (4:3)</PresentationFormat>
  <Paragraphs>755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Apothecary</vt:lpstr>
      <vt:lpstr>EXPOSOMICS  Pilot results EPIGENAIR</vt:lpstr>
      <vt:lpstr>Air pOllution</vt:lpstr>
      <vt:lpstr>Air pollution </vt:lpstr>
      <vt:lpstr>Air pollution cancer? </vt:lpstr>
      <vt:lpstr>Air pollution and DNA methyLation</vt:lpstr>
      <vt:lpstr>Research Question: EPIGENAIR</vt:lpstr>
      <vt:lpstr>EPIGENomic markers for AIR pollution-induced health effects</vt:lpstr>
      <vt:lpstr>Methods</vt:lpstr>
      <vt:lpstr>population</vt:lpstr>
      <vt:lpstr>1st Research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Sparse Partial Least Squares </vt:lpstr>
      <vt:lpstr>2nd Question</vt:lpstr>
      <vt:lpstr>Epigenome wide association study: Manhattan plot NOx</vt:lpstr>
      <vt:lpstr>EWAS: Manhattan plot NO2</vt:lpstr>
      <vt:lpstr>Intersect NOX – NO2</vt:lpstr>
      <vt:lpstr>EWAS Manhattan plot pm2.5</vt:lpstr>
      <vt:lpstr>EWAS Manhattan plot pm10</vt:lpstr>
      <vt:lpstr>EWAS Manhattan plot pm25abs</vt:lpstr>
      <vt:lpstr>CpG Overlap between pm2.5 PM10 PM25ABS?</vt:lpstr>
      <vt:lpstr>CpG Overlap between pm2.5 PM10 PM25ABS</vt:lpstr>
      <vt:lpstr>3rd Question</vt:lpstr>
      <vt:lpstr>Oncogenes and tumor suppressor genes</vt:lpstr>
      <vt:lpstr>Cell division and repair genes</vt:lpstr>
      <vt:lpstr>Conclusion</vt:lpstr>
      <vt:lpstr>Avon Longitudinal Study of Parents and Children (ALSPAC)</vt:lpstr>
      <vt:lpstr>Alspac and exposomics</vt:lpstr>
      <vt:lpstr>ALSPAC and exposomics</vt:lpstr>
      <vt:lpstr>Acknowledgements</vt:lpstr>
      <vt:lpstr>ALSPAC and Exposomics</vt:lpstr>
      <vt:lpstr>Air pollution health effect</vt:lpstr>
      <vt:lpstr>PowerPoint Presentation</vt:lpstr>
      <vt:lpstr>PowerPoint Presentation</vt:lpstr>
    </vt:vector>
  </TitlesOfParts>
  <Company>Hasselt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Plusquin</dc:creator>
  <cp:lastModifiedBy>Michelle Plusquin</cp:lastModifiedBy>
  <cp:revision>139</cp:revision>
  <dcterms:created xsi:type="dcterms:W3CDTF">2014-09-29T09:28:29Z</dcterms:created>
  <dcterms:modified xsi:type="dcterms:W3CDTF">2014-11-26T11:47:31Z</dcterms:modified>
</cp:coreProperties>
</file>